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1"/>
    <p:sldMasterId id="2147483717" r:id="rId2"/>
    <p:sldMasterId id="2147483730" r:id="rId3"/>
  </p:sldMasterIdLst>
  <p:notesMasterIdLst>
    <p:notesMasterId r:id="rId74"/>
  </p:notesMasterIdLst>
  <p:sldIdLst>
    <p:sldId id="2274" r:id="rId4"/>
    <p:sldId id="2296" r:id="rId5"/>
    <p:sldId id="381" r:id="rId6"/>
    <p:sldId id="260" r:id="rId7"/>
    <p:sldId id="2275" r:id="rId8"/>
    <p:sldId id="261" r:id="rId9"/>
    <p:sldId id="285" r:id="rId10"/>
    <p:sldId id="288" r:id="rId11"/>
    <p:sldId id="264" r:id="rId12"/>
    <p:sldId id="289" r:id="rId13"/>
    <p:sldId id="295" r:id="rId14"/>
    <p:sldId id="296" r:id="rId15"/>
    <p:sldId id="362" r:id="rId16"/>
    <p:sldId id="380" r:id="rId17"/>
    <p:sldId id="427" r:id="rId18"/>
    <p:sldId id="386" r:id="rId19"/>
    <p:sldId id="2297" r:id="rId20"/>
    <p:sldId id="2298" r:id="rId21"/>
    <p:sldId id="393" r:id="rId22"/>
    <p:sldId id="2276" r:id="rId23"/>
    <p:sldId id="382" r:id="rId24"/>
    <p:sldId id="2277" r:id="rId25"/>
    <p:sldId id="2278" r:id="rId26"/>
    <p:sldId id="256" r:id="rId27"/>
    <p:sldId id="2273" r:id="rId28"/>
    <p:sldId id="286" r:id="rId29"/>
    <p:sldId id="284" r:id="rId30"/>
    <p:sldId id="417" r:id="rId31"/>
    <p:sldId id="366" r:id="rId32"/>
    <p:sldId id="282" r:id="rId33"/>
    <p:sldId id="430" r:id="rId34"/>
    <p:sldId id="293" r:id="rId35"/>
    <p:sldId id="364" r:id="rId36"/>
    <p:sldId id="367" r:id="rId37"/>
    <p:sldId id="418" r:id="rId38"/>
    <p:sldId id="279" r:id="rId39"/>
    <p:sldId id="372" r:id="rId40"/>
    <p:sldId id="373" r:id="rId41"/>
    <p:sldId id="369" r:id="rId42"/>
    <p:sldId id="423" r:id="rId43"/>
    <p:sldId id="424" r:id="rId44"/>
    <p:sldId id="425" r:id="rId45"/>
    <p:sldId id="426" r:id="rId46"/>
    <p:sldId id="429" r:id="rId47"/>
    <p:sldId id="374" r:id="rId48"/>
    <p:sldId id="375" r:id="rId49"/>
    <p:sldId id="257" r:id="rId50"/>
    <p:sldId id="2279" r:id="rId51"/>
    <p:sldId id="2280" r:id="rId52"/>
    <p:sldId id="2281" r:id="rId53"/>
    <p:sldId id="2282" r:id="rId54"/>
    <p:sldId id="2283" r:id="rId55"/>
    <p:sldId id="416" r:id="rId56"/>
    <p:sldId id="294" r:id="rId57"/>
    <p:sldId id="2284" r:id="rId58"/>
    <p:sldId id="432" r:id="rId59"/>
    <p:sldId id="433" r:id="rId60"/>
    <p:sldId id="2285" r:id="rId61"/>
    <p:sldId id="2286" r:id="rId62"/>
    <p:sldId id="370" r:id="rId63"/>
    <p:sldId id="378" r:id="rId64"/>
    <p:sldId id="2287" r:id="rId65"/>
    <p:sldId id="2288" r:id="rId66"/>
    <p:sldId id="2289" r:id="rId67"/>
    <p:sldId id="2290" r:id="rId68"/>
    <p:sldId id="2291" r:id="rId69"/>
    <p:sldId id="2292" r:id="rId70"/>
    <p:sldId id="2293" r:id="rId71"/>
    <p:sldId id="2294" r:id="rId72"/>
    <p:sldId id="2300" r:id="rId73"/>
  </p:sldIdLst>
  <p:sldSz cx="12192000" cy="6858000"/>
  <p:notesSz cx="6858000" cy="9144000"/>
  <p:embeddedFontLst>
    <p:embeddedFont>
      <p:font typeface="Bebas Neue" panose="020B0606020202050201" charset="0"/>
      <p:regular r:id="rId75"/>
    </p:embeddedFont>
    <p:embeddedFont>
      <p:font typeface="Calibri" panose="020F0502020204030204" pitchFamily="34" charset="0"/>
      <p:regular r:id="rId76"/>
      <p:bold r:id="rId77"/>
      <p:italic r:id="rId78"/>
      <p:boldItalic r:id="rId79"/>
    </p:embeddedFont>
    <p:embeddedFont>
      <p:font typeface="Calibri Light" panose="020F0302020204030204" pitchFamily="34" charset="0"/>
      <p:regular r:id="rId80"/>
      <p:italic r:id="rId81"/>
    </p:embeddedFont>
    <p:embeddedFont>
      <p:font typeface="DM Sans Medium" pitchFamily="2" charset="0"/>
      <p:regular r:id="rId82"/>
    </p:embeddedFont>
    <p:embeddedFont>
      <p:font typeface="Open Sans" panose="020B0604020202020204" charset="0"/>
      <p:regular r:id="rId83"/>
      <p:bold r:id="rId84"/>
      <p:italic r:id="rId85"/>
      <p:boldItalic r:id="rId86"/>
    </p:embeddedFont>
    <p:embeddedFont>
      <p:font typeface="Open Sans Light" panose="020B0604020202020204" charset="0"/>
      <p:regular r:id="rId87"/>
      <p:italic r:id="rId88"/>
    </p:embeddedFont>
    <p:embeddedFont>
      <p:font typeface="Questrial" pitchFamily="2" charset="0"/>
      <p:regular r:id="rId8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0514BC-4FFE-7E45-BA0A-FA581DE9CD22}">
          <p14:sldIdLst>
            <p14:sldId id="2274"/>
            <p14:sldId id="2296"/>
            <p14:sldId id="381"/>
            <p14:sldId id="260"/>
            <p14:sldId id="2275"/>
            <p14:sldId id="261"/>
            <p14:sldId id="285"/>
            <p14:sldId id="288"/>
            <p14:sldId id="264"/>
            <p14:sldId id="289"/>
            <p14:sldId id="295"/>
            <p14:sldId id="296"/>
            <p14:sldId id="362"/>
            <p14:sldId id="380"/>
            <p14:sldId id="427"/>
            <p14:sldId id="386"/>
            <p14:sldId id="2297"/>
            <p14:sldId id="2298"/>
            <p14:sldId id="393"/>
            <p14:sldId id="2276"/>
            <p14:sldId id="382"/>
            <p14:sldId id="2277"/>
            <p14:sldId id="2278"/>
            <p14:sldId id="256"/>
            <p14:sldId id="2273"/>
            <p14:sldId id="286"/>
            <p14:sldId id="284"/>
            <p14:sldId id="417"/>
            <p14:sldId id="366"/>
            <p14:sldId id="282"/>
            <p14:sldId id="430"/>
            <p14:sldId id="293"/>
            <p14:sldId id="364"/>
            <p14:sldId id="367"/>
            <p14:sldId id="418"/>
            <p14:sldId id="279"/>
            <p14:sldId id="372"/>
            <p14:sldId id="373"/>
            <p14:sldId id="369"/>
            <p14:sldId id="423"/>
            <p14:sldId id="424"/>
            <p14:sldId id="425"/>
            <p14:sldId id="426"/>
            <p14:sldId id="429"/>
            <p14:sldId id="374"/>
            <p14:sldId id="375"/>
            <p14:sldId id="257"/>
            <p14:sldId id="2279"/>
            <p14:sldId id="2280"/>
            <p14:sldId id="2281"/>
            <p14:sldId id="2282"/>
            <p14:sldId id="2283"/>
            <p14:sldId id="416"/>
            <p14:sldId id="294"/>
            <p14:sldId id="2284"/>
            <p14:sldId id="432"/>
            <p14:sldId id="433"/>
            <p14:sldId id="2285"/>
            <p14:sldId id="2286"/>
            <p14:sldId id="370"/>
            <p14:sldId id="378"/>
            <p14:sldId id="2287"/>
            <p14:sldId id="2288"/>
            <p14:sldId id="2289"/>
            <p14:sldId id="2290"/>
            <p14:sldId id="2291"/>
            <p14:sldId id="2292"/>
            <p14:sldId id="2293"/>
            <p14:sldId id="2294"/>
            <p14:sldId id="2300"/>
          </p14:sldIdLst>
        </p14:section>
        <p14:section name="Untitled Section" id="{4903747E-D03C-ED47-A827-08FB1FB21E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lme, Stephen" initials="HS" lastIdx="21" clrIdx="0">
    <p:extLst>
      <p:ext uri="{19B8F6BF-5375-455C-9EA6-DF929625EA0E}">
        <p15:presenceInfo xmlns:p15="http://schemas.microsoft.com/office/powerpoint/2012/main" userId="S::eycsz@norfolk.gov.uk::44475724-f219-44d2-833a-0220478afd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5B3"/>
    <a:srgbClr val="044952"/>
    <a:srgbClr val="CDEFE7"/>
    <a:srgbClr val="D6DCE4"/>
    <a:srgbClr val="C8E1E7"/>
    <a:srgbClr val="BFBFBF"/>
    <a:srgbClr val="BBDBE1"/>
    <a:srgbClr val="6BC2BE"/>
    <a:srgbClr val="E7F2F4"/>
    <a:srgbClr val="31859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7" autoAdjust="0"/>
    <p:restoredTop sz="88312" autoAdjust="0"/>
  </p:normalViewPr>
  <p:slideViewPr>
    <p:cSldViewPr snapToGrid="0">
      <p:cViewPr varScale="1">
        <p:scale>
          <a:sx n="101" d="100"/>
          <a:sy n="101" d="100"/>
        </p:scale>
        <p:origin x="7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font" Target="fonts/font2.fntdata"/><Relationship Id="rId84" Type="http://schemas.openxmlformats.org/officeDocument/2006/relationships/font" Target="fonts/font10.fntdata"/><Relationship Id="rId89" Type="http://schemas.openxmlformats.org/officeDocument/2006/relationships/font" Target="fonts/font15.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openxmlformats.org/officeDocument/2006/relationships/font" Target="fonts/font5.fntdata"/><Relationship Id="rId87" Type="http://schemas.openxmlformats.org/officeDocument/2006/relationships/font" Target="fonts/font13.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font" Target="fonts/font8.fntdata"/><Relationship Id="rId90"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font" Target="fonts/font3.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font" Target="fonts/font6.fntdata"/><Relationship Id="rId85" Type="http://schemas.openxmlformats.org/officeDocument/2006/relationships/font" Target="fonts/font11.fntdata"/><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64E87-6094-9440-BC26-4D01D0BF003A}" type="datetimeFigureOut">
              <a:rPr lang="en-US" smtClean="0"/>
              <a:t>4/13/2021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6E4FC-2FC9-E349-8490-D47D2ABE2599}" type="slidenum">
              <a:rPr lang="en-US" smtClean="0"/>
              <a:t>‹#›</a:t>
            </a:fld>
            <a:endParaRPr lang="en-US"/>
          </a:p>
        </p:txBody>
      </p:sp>
    </p:spTree>
    <p:extLst>
      <p:ext uri="{BB962C8B-B14F-4D97-AF65-F5344CB8AC3E}">
        <p14:creationId xmlns:p14="http://schemas.microsoft.com/office/powerpoint/2010/main" val="242881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this series of e-learning where we will explore physical activity as a tool for improving outcomes for pupils and schools, especially in light of the impacts that lockdown has had on young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sessions have been written by Active Norfolk and will cover the benefits of physical activity, the impact of lockdown on activity, an update on the PE and Sports Premium and practical considerations of maximizing the impact of physical activity in your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3 sessions that have been designed to be completed in sequence.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first session where we will explore the benefits of physical activity, PE and school sport, consider how it can help minimize the negative impacts of lockdown on young people and look at the impacts of lockdown on activity </a:t>
            </a:r>
            <a:r>
              <a:rPr lang="en-US" dirty="0" err="1"/>
              <a:t>behaviours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59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Arguably the Personal Development aspect of the </a:t>
            </a:r>
            <a:r>
              <a:rPr lang="en-US" dirty="0" err="1"/>
              <a:t>Ofsted</a:t>
            </a:r>
            <a:r>
              <a:rPr lang="en-US" dirty="0"/>
              <a:t> framework is more important to young people’s development than ever, this slide lists the benefits that have been outlined in previous slides against what have been deemed to be the key aspects of a child’s personal development to demonstrate the potential of physical activity as a tool. Whether it be the opportunity presents to help young people manage develop positive social </a:t>
            </a:r>
            <a:r>
              <a:rPr lang="en-US" dirty="0" err="1"/>
              <a:t>behaviours</a:t>
            </a:r>
            <a:r>
              <a:rPr lang="en-US" dirty="0"/>
              <a:t> and values, manage their mental and spiritual health or to learn about healthy </a:t>
            </a:r>
            <a:r>
              <a:rPr lang="en-US" dirty="0" err="1"/>
              <a:t>behaviours</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192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As well as health and social outcomes, physical activity can also enhance academic performance.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same endorphins that make you feel better also help you concentrate and feel mentally sharp for tasks at hand. Exercise also improves concentration, motivation, memory, and perception, physical activity immediately boosts the brain’s dopamine, norepinephrine, and serotonin levels—all of which affect focus and attention.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can improve engagement in learning, behaviour as well as the ability to learn.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394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scan shows brain activity when sedentary compared to brain activity after a 20 minute walk. </a:t>
            </a:r>
          </a:p>
          <a:p>
            <a:endParaRPr lang="en-US" dirty="0"/>
          </a:p>
          <a:p>
            <a:r>
              <a:rPr lang="en-US" dirty="0"/>
              <a:t>The increase in cognitive functions that activity can bring about gives young people the best chance to learn. It is worth considering where you place opportunities to be active through the day to maximise the benefits, maybe before a priority subject or challenging lesson could help?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37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whilst physical activity can have a significant contribution to the personal development of young people, it also has the power to impact others areas of school life including behaviours and attitudes and don’t forget that these benefits go for staff as well as pupils, we can all benefit from becoming more active to help our wellbeing and productivity.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694D48-6E7B-410D-8F33-0A16499400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763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096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Poppins SemiBold"/>
                <a:ea typeface="+mn-ea"/>
                <a:cs typeface="+mn-cs"/>
              </a:rPr>
              <a:t>Worryingly, and potentially not surprisingly, activity levels of young people during lockdown were significantly lower, which is a worry given the impact of benefits of activity and impact of inactivity that have been described.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Poppins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Poppins SemiBold"/>
                <a:ea typeface="+mn-ea"/>
                <a:cs typeface="+mn-cs"/>
              </a:rPr>
              <a:t>We can see that nearly half of young people used to meet the guidelines of 60 minutes activity per day, this dropped to less than 1 in 5 during lockdown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Poppins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Poppins SemiBold"/>
                <a:ea typeface="+mn-ea"/>
                <a:cs typeface="+mn-cs"/>
              </a:rPr>
              <a:t>And those doing less than 30 minutes a day (and therefore considered ‘inactive’) rose from 23% to 43%.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Poppins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Poppins SemiBold"/>
                <a:ea typeface="+mn-ea"/>
                <a:cs typeface="+mn-cs"/>
              </a:rPr>
              <a:t>However when you look at individual </a:t>
            </a:r>
            <a:r>
              <a:rPr lang="en-US" sz="1200" b="0" i="0" kern="1200" dirty="0" err="1">
                <a:solidFill>
                  <a:schemeClr val="tx1"/>
                </a:solidFill>
                <a:effectLst/>
                <a:latin typeface="Poppins SemiBold"/>
                <a:ea typeface="+mn-ea"/>
                <a:cs typeface="+mn-cs"/>
              </a:rPr>
              <a:t>behaviours</a:t>
            </a:r>
            <a:r>
              <a:rPr lang="en-US" sz="1200" b="0" i="0" kern="1200" dirty="0">
                <a:solidFill>
                  <a:schemeClr val="tx1"/>
                </a:solidFill>
                <a:effectLst/>
                <a:latin typeface="Poppins SemiBold"/>
                <a:ea typeface="+mn-ea"/>
                <a:cs typeface="+mn-cs"/>
              </a:rPr>
              <a:t>, there are interesting findings…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4043192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dirty="0">
                <a:latin typeface="Poppins SemiBold"/>
                <a:cs typeface="Poppins SemiBold"/>
              </a:rPr>
              <a:t>Lockdown led to unprecedented disruption &amp; behavior change in physical activity</a:t>
            </a:r>
          </a:p>
          <a:p>
            <a:pPr lvl="0"/>
            <a:endParaRPr lang="en-US" sz="900" b="0" i="0" kern="1200" dirty="0">
              <a:solidFill>
                <a:schemeClr val="tx1"/>
              </a:solidFill>
              <a:effectLst/>
              <a:latin typeface="Poppins SemiBold"/>
              <a:ea typeface="+mn-ea"/>
              <a:cs typeface="+mn-cs"/>
            </a:endParaRPr>
          </a:p>
          <a:p>
            <a:pPr lvl="0"/>
            <a:r>
              <a:rPr lang="en-US" sz="900" b="0" i="0" kern="1200" dirty="0">
                <a:solidFill>
                  <a:schemeClr val="tx1"/>
                </a:solidFill>
                <a:effectLst/>
                <a:latin typeface="Poppins SemiBold"/>
                <a:ea typeface="+mn-ea"/>
                <a:cs typeface="+mn-cs"/>
              </a:rPr>
              <a:t>We can see in these charts that broadly young people have been less active than they would have been in normal circumstances, </a:t>
            </a:r>
          </a:p>
          <a:p>
            <a:pPr lvl="0"/>
            <a:endParaRPr lang="en-US" sz="900" b="0" i="0" kern="1200" dirty="0">
              <a:solidFill>
                <a:schemeClr val="tx1"/>
              </a:solidFill>
              <a:effectLst/>
              <a:latin typeface="Poppins SemiBold"/>
              <a:ea typeface="+mn-ea"/>
              <a:cs typeface="+mn-cs"/>
            </a:endParaRPr>
          </a:p>
          <a:p>
            <a:pPr lvl="0"/>
            <a:r>
              <a:rPr lang="en-US" sz="900" b="0" i="0" kern="1200" dirty="0">
                <a:solidFill>
                  <a:schemeClr val="tx1"/>
                </a:solidFill>
                <a:effectLst/>
                <a:latin typeface="Poppins SemiBold"/>
                <a:ea typeface="+mn-ea"/>
                <a:cs typeface="+mn-cs"/>
              </a:rPr>
              <a:t>For some though, lockdown allowed them to be more active.</a:t>
            </a:r>
          </a:p>
          <a:p>
            <a:pPr lvl="0"/>
            <a:endParaRPr lang="en-US" sz="900" b="0" i="0" kern="1200" dirty="0">
              <a:solidFill>
                <a:schemeClr val="tx1"/>
              </a:solidFill>
              <a:effectLst/>
              <a:latin typeface="Poppins SemiBold"/>
              <a:ea typeface="+mn-ea"/>
              <a:cs typeface="+mn-cs"/>
            </a:endParaRPr>
          </a:p>
          <a:p>
            <a:pPr lvl="0"/>
            <a:r>
              <a:rPr lang="en-US" sz="900" b="0" i="0" kern="1200" dirty="0">
                <a:solidFill>
                  <a:schemeClr val="tx1"/>
                </a:solidFill>
                <a:effectLst/>
                <a:latin typeface="Poppins SemiBold"/>
                <a:ea typeface="+mn-ea"/>
                <a:cs typeface="+mn-cs"/>
              </a:rPr>
              <a:t>We need to consider how we sustain the habits of those who have been more active but also to help those who have been more sedentary during lockdown to rediscover activity and ensure they begin to get the benefits previously described.</a:t>
            </a:r>
            <a:endParaRPr lang="en-GB" sz="900" b="0" i="0" kern="1200" dirty="0">
              <a:solidFill>
                <a:schemeClr val="tx1"/>
              </a:solidFill>
              <a:effectLst/>
              <a:latin typeface="Poppins Light" pitchFamily="2" charset="77"/>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4284795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 of our young people did nothing at all during lockdown, maybe because of a lack space, family support or shielding complications</a:t>
            </a:r>
          </a:p>
          <a:p>
            <a:endParaRPr lang="en-GB" dirty="0"/>
          </a:p>
          <a:p>
            <a:r>
              <a:rPr lang="en-GB" dirty="0"/>
              <a:t>How can you identify these young people? And how can you target support and provision to help reintroduce physical activity to begin to reverse this sedentary habit and help to begin to negate the impact this will have had on them? </a:t>
            </a:r>
          </a:p>
          <a:p>
            <a:endParaRPr lang="en-GB" dirty="0"/>
          </a:p>
        </p:txBody>
      </p:sp>
      <p:sp>
        <p:nvSpPr>
          <p:cNvPr id="4" name="Slide Number Placeholder 3"/>
          <p:cNvSpPr>
            <a:spLocks noGrp="1"/>
          </p:cNvSpPr>
          <p:nvPr>
            <p:ph type="sldNum" sz="quarter" idx="5"/>
          </p:nvPr>
        </p:nvSpPr>
        <p:spPr/>
        <p:txBody>
          <a:bodyPr/>
          <a:lstStyle/>
          <a:p>
            <a:fld id="{6296E4FC-2FC9-E349-8490-D47D2ABE2599}" type="slidenum">
              <a:rPr lang="en-US" smtClean="0"/>
              <a:t>17</a:t>
            </a:fld>
            <a:endParaRPr lang="en-US"/>
          </a:p>
        </p:txBody>
      </p:sp>
    </p:spTree>
    <p:extLst>
      <p:ext uri="{BB962C8B-B14F-4D97-AF65-F5344CB8AC3E}">
        <p14:creationId xmlns:p14="http://schemas.microsoft.com/office/powerpoint/2010/main" val="1406476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Prior to easing of lockdown restrictions we can see that the major barriers to young people being active were a lack of access to spaces and clubs where they would normally be active, which seems intuitive but also that young people and their parents and carers are worried about the virus, this is likely to remain for some and activity, sport and PE is likely to heighten those concerns, reassurance and measures will need to be thought through and communicated to reassure families that it is safe to be active.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also highlights the importance of the role you play in children’s activity habits,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0" i="0" u="none" strike="noStrike" kern="1200" baseline="0" dirty="0">
                <a:solidFill>
                  <a:schemeClr val="tx1"/>
                </a:solidFill>
                <a:latin typeface="+mn-lt"/>
                <a:ea typeface="+mn-ea"/>
                <a:cs typeface="+mn-cs"/>
              </a:rPr>
              <a:t>• Amongst those that say that the sport and exercise they are currently doing is different to normal, over a third (36%) say they don’t have as much chance to be physically active as they are not at school</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Of those who said they </a:t>
            </a:r>
            <a:r>
              <a:rPr lang="en-GB" sz="1200" b="1" i="0" u="none" strike="noStrike" kern="1200" baseline="0" dirty="0">
                <a:solidFill>
                  <a:schemeClr val="tx1"/>
                </a:solidFill>
                <a:latin typeface="+mn-lt"/>
                <a:ea typeface="+mn-ea"/>
                <a:cs typeface="+mn-cs"/>
              </a:rPr>
              <a:t>aren’t doing any </a:t>
            </a:r>
            <a:r>
              <a:rPr lang="en-GB" sz="1200" b="0" i="0" u="none" strike="noStrike" kern="1200" baseline="0" dirty="0">
                <a:solidFill>
                  <a:schemeClr val="tx1"/>
                </a:solidFill>
                <a:latin typeface="+mn-lt"/>
                <a:ea typeface="+mn-ea"/>
                <a:cs typeface="+mn-cs"/>
              </a:rPr>
              <a:t>sport or exercise in lockdown, the data indicates that around 1/5 of those say they are “not going to school so they have less chance to be active”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We know that teen girls, less affluent children and those from Black and Asian backgrounds rely more than others on ‘at school’ provision to be active in their everyday lives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being at school is the key reason that young people claim they aren’t as active, you play a vital role in reintroducing activity into their daily lives. </a:t>
            </a:r>
          </a:p>
          <a:p>
            <a:endParaRPr lang="en-GB" dirty="0"/>
          </a:p>
        </p:txBody>
      </p:sp>
      <p:sp>
        <p:nvSpPr>
          <p:cNvPr id="4" name="Slide Number Placeholder 3"/>
          <p:cNvSpPr>
            <a:spLocks noGrp="1"/>
          </p:cNvSpPr>
          <p:nvPr>
            <p:ph type="sldNum" sz="quarter" idx="5"/>
          </p:nvPr>
        </p:nvSpPr>
        <p:spPr/>
        <p:txBody>
          <a:bodyPr/>
          <a:lstStyle/>
          <a:p>
            <a:fld id="{6296E4FC-2FC9-E349-8490-D47D2ABE2599}" type="slidenum">
              <a:rPr lang="en-US" smtClean="0"/>
              <a:t>18</a:t>
            </a:fld>
            <a:endParaRPr lang="en-US"/>
          </a:p>
        </p:txBody>
      </p:sp>
    </p:spTree>
    <p:extLst>
      <p:ext uri="{BB962C8B-B14F-4D97-AF65-F5344CB8AC3E}">
        <p14:creationId xmlns:p14="http://schemas.microsoft.com/office/powerpoint/2010/main" val="605426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0" kern="1200" dirty="0">
                <a:solidFill>
                  <a:schemeClr val="tx1"/>
                </a:solidFill>
                <a:effectLst/>
                <a:latin typeface="Poppins Light" pitchFamily="2" charset="77"/>
                <a:ea typeface="+mn-ea"/>
                <a:cs typeface="+mn-cs"/>
              </a:rPr>
              <a:t>As we have seen throughout the pandemic, the effects are disproportionately worse for certain parts of the population</a:t>
            </a:r>
          </a:p>
          <a:p>
            <a:r>
              <a:rPr lang="en-GB" sz="900" b="0" i="0" kern="1200" dirty="0">
                <a:solidFill>
                  <a:schemeClr val="tx1"/>
                </a:solidFill>
                <a:effectLst/>
                <a:latin typeface="Poppins Light" pitchFamily="2" charset="77"/>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u="sng" dirty="0">
                <a:solidFill>
                  <a:srgbClr val="FFFFFF"/>
                </a:solidFill>
                <a:latin typeface="Poppins Light"/>
                <a:cs typeface="Poppins Light"/>
              </a:rPr>
              <a:t>Less affluent </a:t>
            </a:r>
            <a:r>
              <a:rPr lang="en-GB" sz="900" dirty="0">
                <a:solidFill>
                  <a:srgbClr val="FFFFFF"/>
                </a:solidFill>
                <a:latin typeface="Poppins Light"/>
                <a:cs typeface="Poppins Light"/>
              </a:rPr>
              <a:t>children </a:t>
            </a:r>
            <a:r>
              <a:rPr lang="en-GB" sz="900" b="1" dirty="0">
                <a:solidFill>
                  <a:srgbClr val="FFFFFF"/>
                </a:solidFill>
                <a:latin typeface="Poppins Light"/>
                <a:cs typeface="Poppins Light"/>
              </a:rPr>
              <a:t>more likely to have done nothing </a:t>
            </a:r>
            <a:r>
              <a:rPr lang="en-GB" sz="900" dirty="0">
                <a:solidFill>
                  <a:srgbClr val="FFFFFF"/>
                </a:solidFill>
                <a:latin typeface="Poppins Light"/>
                <a:cs typeface="Poppins Light"/>
              </a:rPr>
              <a:t>(13%) compared to more affluent children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FFFFFF"/>
              </a:solidFill>
              <a:latin typeface="Poppins Light"/>
              <a:cs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FFFFFF"/>
                </a:solidFill>
                <a:latin typeface="Poppins Light"/>
                <a:cs typeface="Poppins Light"/>
              </a:rPr>
              <a:t>Children from a </a:t>
            </a:r>
            <a:r>
              <a:rPr lang="en-GB" sz="900" b="1" dirty="0">
                <a:solidFill>
                  <a:srgbClr val="FFFFFF"/>
                </a:solidFill>
                <a:latin typeface="Poppins Light"/>
                <a:cs typeface="Poppins Light"/>
              </a:rPr>
              <a:t>B</a:t>
            </a:r>
            <a:r>
              <a:rPr lang="en-GB" sz="900" b="1" u="sng" dirty="0">
                <a:solidFill>
                  <a:srgbClr val="FFFFFF"/>
                </a:solidFill>
                <a:latin typeface="Poppins Light"/>
                <a:cs typeface="Poppins Light"/>
              </a:rPr>
              <a:t>AME</a:t>
            </a:r>
            <a:r>
              <a:rPr lang="en-GB" sz="900" u="sng" dirty="0">
                <a:solidFill>
                  <a:srgbClr val="FFFFFF"/>
                </a:solidFill>
                <a:latin typeface="Poppins Light"/>
                <a:cs typeface="Poppins Light"/>
              </a:rPr>
              <a:t> background are </a:t>
            </a:r>
            <a:r>
              <a:rPr lang="en-GB" sz="900" b="1" u="sng" dirty="0">
                <a:solidFill>
                  <a:srgbClr val="FFFFFF"/>
                </a:solidFill>
                <a:latin typeface="Poppins Light"/>
                <a:cs typeface="Poppins Light"/>
              </a:rPr>
              <a:t>twice as likely</a:t>
            </a:r>
            <a:r>
              <a:rPr lang="en-GB" sz="900" dirty="0">
                <a:solidFill>
                  <a:srgbClr val="FFFFFF"/>
                </a:solidFill>
                <a:latin typeface="Poppins Light"/>
                <a:cs typeface="Poppins Light"/>
              </a:rPr>
              <a:t> as children from a white background </a:t>
            </a:r>
            <a:r>
              <a:rPr lang="en-GB" sz="900" b="1" dirty="0">
                <a:solidFill>
                  <a:srgbClr val="FFFFFF"/>
                </a:solidFill>
                <a:latin typeface="Poppins Light"/>
                <a:cs typeface="Poppins Light"/>
              </a:rPr>
              <a:t>to say they are not doing any sport/activity in lockdown</a:t>
            </a:r>
            <a:r>
              <a:rPr lang="en-GB" sz="900" dirty="0">
                <a:solidFill>
                  <a:srgbClr val="FFFFFF"/>
                </a:solidFill>
                <a:latin typeface="Poppins Light"/>
                <a:cs typeface="Poppins Light"/>
              </a:rPr>
              <a:t> (12% vs 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FFFFFF"/>
              </a:solidFill>
              <a:latin typeface="Poppins Light"/>
              <a:cs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FFFFFF"/>
                </a:solidFill>
                <a:latin typeface="Poppins Light"/>
                <a:cs typeface="Poppins Light"/>
              </a:rPr>
              <a:t>However, there are some interesting and encouraging green shoots that have arisen during lockdown: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FFFFFF"/>
              </a:solidFill>
              <a:latin typeface="Poppins Light"/>
              <a:cs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Poppins Light"/>
                <a:cs typeface="Poppins Light"/>
              </a:rPr>
              <a:t>CYP from </a:t>
            </a:r>
            <a:r>
              <a:rPr lang="en-GB" sz="900" u="sng" dirty="0">
                <a:solidFill>
                  <a:srgbClr val="000000"/>
                </a:solidFill>
                <a:latin typeface="Poppins Light"/>
                <a:cs typeface="Poppins Light"/>
              </a:rPr>
              <a:t>BAME backgrounds were more likely</a:t>
            </a:r>
            <a:r>
              <a:rPr lang="en-GB" sz="900" dirty="0">
                <a:solidFill>
                  <a:srgbClr val="000000"/>
                </a:solidFill>
                <a:latin typeface="Poppins Light"/>
                <a:cs typeface="Poppins Light"/>
              </a:rPr>
              <a:t> than white children to be </a:t>
            </a:r>
            <a:r>
              <a:rPr lang="en-GB" sz="900" u="sng" dirty="0">
                <a:solidFill>
                  <a:srgbClr val="000000"/>
                </a:solidFill>
                <a:latin typeface="Poppins Light"/>
                <a:cs typeface="Poppins Light"/>
              </a:rPr>
              <a:t>doing more than usual</a:t>
            </a:r>
            <a:endParaRPr lang="en-GB" sz="900" dirty="0">
              <a:solidFill>
                <a:srgbClr val="000000"/>
              </a:solidFill>
              <a:latin typeface="Poppins Light"/>
              <a:cs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0000"/>
              </a:solidFill>
              <a:latin typeface="Poppins Light"/>
              <a:cs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u="sng" dirty="0">
                <a:solidFill>
                  <a:srgbClr val="000000"/>
                </a:solidFill>
                <a:latin typeface="Poppins Light"/>
                <a:cs typeface="Poppins Light"/>
              </a:rPr>
              <a:t>Girls</a:t>
            </a:r>
            <a:r>
              <a:rPr lang="en-GB" sz="900" u="sng" dirty="0">
                <a:solidFill>
                  <a:srgbClr val="000000"/>
                </a:solidFill>
                <a:latin typeface="Poppins Light"/>
                <a:cs typeface="Poppins Light"/>
              </a:rPr>
              <a:t> were</a:t>
            </a:r>
            <a:r>
              <a:rPr lang="en-GB" sz="900" dirty="0">
                <a:solidFill>
                  <a:srgbClr val="000000"/>
                </a:solidFill>
                <a:latin typeface="Poppins Light"/>
                <a:cs typeface="Poppins Light"/>
              </a:rPr>
              <a:t> </a:t>
            </a:r>
            <a:r>
              <a:rPr lang="en-GB" sz="900" u="sng" dirty="0">
                <a:solidFill>
                  <a:srgbClr val="000000"/>
                </a:solidFill>
                <a:latin typeface="Poppins Light"/>
                <a:cs typeface="Poppins Light"/>
              </a:rPr>
              <a:t>more likely than boys</a:t>
            </a:r>
            <a:r>
              <a:rPr lang="en-GB" sz="900" dirty="0">
                <a:solidFill>
                  <a:srgbClr val="000000"/>
                </a:solidFill>
                <a:latin typeface="Poppins Light"/>
                <a:cs typeface="Poppins Light"/>
              </a:rPr>
              <a:t> to say they are </a:t>
            </a:r>
            <a:r>
              <a:rPr lang="en-GB" sz="900" b="1" dirty="0">
                <a:solidFill>
                  <a:srgbClr val="000000"/>
                </a:solidFill>
                <a:latin typeface="Poppins Light"/>
                <a:cs typeface="Poppins Light"/>
              </a:rPr>
              <a:t>being more active than usual </a:t>
            </a:r>
            <a:r>
              <a:rPr lang="en-GB" sz="900" dirty="0">
                <a:solidFill>
                  <a:srgbClr val="000000"/>
                </a:solidFill>
                <a:latin typeface="Poppins Light"/>
                <a:cs typeface="Poppins Light"/>
              </a:rPr>
              <a:t>under lockdown (16% vs 11%) and </a:t>
            </a:r>
            <a:r>
              <a:rPr lang="en-GB" sz="900" b="1" dirty="0">
                <a:solidFill>
                  <a:srgbClr val="000000"/>
                </a:solidFill>
                <a:latin typeface="Poppins Light"/>
                <a:cs typeface="Poppins Light"/>
              </a:rPr>
              <a:t>less likely to say they are being less active than usual </a:t>
            </a:r>
            <a:r>
              <a:rPr lang="en-GB" sz="900" dirty="0">
                <a:solidFill>
                  <a:srgbClr val="000000"/>
                </a:solidFill>
                <a:latin typeface="Poppins Light"/>
                <a:cs typeface="Poppins Light"/>
              </a:rPr>
              <a:t>(26% vs 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0000"/>
              </a:solidFill>
              <a:latin typeface="Poppins Light"/>
              <a:cs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u="sng" dirty="0">
                <a:solidFill>
                  <a:srgbClr val="000000"/>
                </a:solidFill>
                <a:latin typeface="Poppins Light"/>
                <a:cs typeface="Poppins Light"/>
              </a:rPr>
              <a:t>Girls</a:t>
            </a:r>
            <a:r>
              <a:rPr lang="en-GB" sz="900" u="sng" dirty="0">
                <a:solidFill>
                  <a:srgbClr val="000000"/>
                </a:solidFill>
                <a:latin typeface="Poppins Light"/>
                <a:cs typeface="Poppins Light"/>
              </a:rPr>
              <a:t> were more likely</a:t>
            </a:r>
            <a:r>
              <a:rPr lang="en-GB" sz="900" dirty="0">
                <a:solidFill>
                  <a:srgbClr val="000000"/>
                </a:solidFill>
                <a:latin typeface="Poppins Light"/>
                <a:cs typeface="Poppins Light"/>
              </a:rPr>
              <a:t> than boys to say they are </a:t>
            </a:r>
            <a:r>
              <a:rPr lang="en-GB" sz="900" b="1" u="sng" dirty="0">
                <a:solidFill>
                  <a:srgbClr val="000000"/>
                </a:solidFill>
                <a:latin typeface="Poppins Light"/>
                <a:cs typeface="Poppins Light"/>
              </a:rPr>
              <a:t>enjoying being active</a:t>
            </a:r>
            <a:r>
              <a:rPr lang="en-GB" sz="900" b="1" dirty="0">
                <a:solidFill>
                  <a:srgbClr val="000000"/>
                </a:solidFill>
                <a:latin typeface="Poppins Light"/>
                <a:cs typeface="Poppins Light"/>
              </a:rPr>
              <a:t> more </a:t>
            </a:r>
            <a:r>
              <a:rPr lang="en-GB" sz="900" dirty="0">
                <a:solidFill>
                  <a:srgbClr val="000000"/>
                </a:solidFill>
                <a:latin typeface="Poppins Light"/>
                <a:cs typeface="Poppins Light"/>
              </a:rPr>
              <a:t>than usual (16% vs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0000"/>
              </a:solidFill>
              <a:latin typeface="Poppins Light"/>
              <a:cs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Poppins Light"/>
                <a:cs typeface="Poppins Light"/>
              </a:rPr>
              <a:t>CYP from </a:t>
            </a:r>
            <a:r>
              <a:rPr lang="en-GB" sz="900" b="1" u="sng" dirty="0">
                <a:solidFill>
                  <a:srgbClr val="000000"/>
                </a:solidFill>
                <a:latin typeface="Poppins Light"/>
                <a:cs typeface="Poppins Light"/>
              </a:rPr>
              <a:t>BAME</a:t>
            </a:r>
            <a:r>
              <a:rPr lang="en-GB" sz="900" u="sng" dirty="0">
                <a:solidFill>
                  <a:srgbClr val="000000"/>
                </a:solidFill>
                <a:latin typeface="Poppins Light"/>
                <a:cs typeface="Poppins Light"/>
              </a:rPr>
              <a:t> background</a:t>
            </a:r>
            <a:r>
              <a:rPr lang="en-GB" sz="900" dirty="0">
                <a:solidFill>
                  <a:srgbClr val="000000"/>
                </a:solidFill>
                <a:latin typeface="Poppins Light"/>
                <a:cs typeface="Poppins Light"/>
              </a:rPr>
              <a:t>s were more likely to say they are </a:t>
            </a:r>
            <a:r>
              <a:rPr lang="en-GB" sz="900" b="1" u="sng" dirty="0">
                <a:solidFill>
                  <a:srgbClr val="000000"/>
                </a:solidFill>
                <a:latin typeface="Poppins Light"/>
                <a:cs typeface="Poppins Light"/>
              </a:rPr>
              <a:t>enjoying being active more than usual</a:t>
            </a:r>
            <a:r>
              <a:rPr lang="en-GB" sz="900" b="1" dirty="0">
                <a:solidFill>
                  <a:srgbClr val="000000"/>
                </a:solidFill>
                <a:latin typeface="Poppins Light"/>
                <a:cs typeface="Poppins Light"/>
              </a:rPr>
              <a:t> </a:t>
            </a:r>
            <a:r>
              <a:rPr lang="en-GB" sz="900" dirty="0">
                <a:solidFill>
                  <a:srgbClr val="000000"/>
                </a:solidFill>
                <a:latin typeface="Poppins Light"/>
                <a:cs typeface="Poppins Light"/>
              </a:rPr>
              <a:t>(20% vs 12% of white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0000"/>
              </a:solidFill>
              <a:latin typeface="Poppins Light"/>
              <a:cs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Poppins Light"/>
                <a:cs typeface="Poppins Light"/>
              </a:rPr>
              <a:t>This raises some important questions, what is it about physical activity during lockdown that meant usually less active groups became more active and enjoyed activity more than they normally did?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0000"/>
              </a:solidFill>
              <a:latin typeface="Poppins Light"/>
              <a:cs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Poppins Light"/>
                <a:cs typeface="Poppins Light"/>
              </a:rPr>
              <a:t>We know that barriers to being active often include judgement, competition and perceived lack of ability, maybe the freedom to be active by themselves, without judgement or competition allowed greater enjoyment. How can we take this into our provision in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0000"/>
              </a:solidFill>
              <a:latin typeface="Poppins Light"/>
              <a:cs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FFFFFF"/>
              </a:solidFill>
              <a:latin typeface="Poppins Light"/>
              <a:cs typeface="Poppins Light"/>
            </a:endParaRPr>
          </a:p>
          <a:p>
            <a:endParaRPr lang="en-GB" sz="900" b="0" i="0" kern="1200" dirty="0">
              <a:solidFill>
                <a:schemeClr val="tx1"/>
              </a:solidFill>
              <a:effectLst/>
              <a:latin typeface="Poppins Light" pitchFamily="2" charset="77"/>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337052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sessions are appropriate to all educational settings including pupil referral units and special schools. Modules two and three explicitly deal with the PE and Sports Premium funding and so are applicable to any school receiving this funding, for settings not in receipt of this funding module 1 and much of the advice given in module 3 will remain relevant.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sessions </a:t>
            </a:r>
            <a:r>
              <a:rPr lang="en-US"/>
              <a:t>are applicable to </a:t>
            </a:r>
            <a:r>
              <a:rPr lang="en-US" dirty="0"/>
              <a:t>any role interested in the health and wellbeing of pupils including senior leaders, governors, </a:t>
            </a:r>
            <a:r>
              <a:rPr lang="en-US" dirty="0" err="1"/>
              <a:t>SENCos</a:t>
            </a:r>
            <a:r>
              <a:rPr lang="en-US" dirty="0"/>
              <a:t> and PE leads.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3 sessions that have been designed to be completed in sequence.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first session where we will explore the benefits of physical activity, PE and school sport, consider how it can help minimize the negative impacts of lockdown on young people and look at the impacts of lockdown on activity </a:t>
            </a:r>
            <a:r>
              <a:rPr lang="en-US" dirty="0" err="1"/>
              <a:t>behaviours</a:t>
            </a:r>
            <a:r>
              <a:rPr lang="en-US" dirty="0"/>
              <a:t>. </a:t>
            </a:r>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823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kern="1200" dirty="0">
                <a:solidFill>
                  <a:schemeClr val="tx1"/>
                </a:solidFill>
                <a:effectLst/>
                <a:latin typeface="Poppins Light" pitchFamily="2" charset="77"/>
                <a:ea typeface="+mn-ea"/>
                <a:cs typeface="+mn-cs"/>
              </a:rPr>
              <a:t>There are some really positive findings about the role families are playing. The majority of kids (around 7 in 10) are being active with their families, and we know that the more active a parent is, the more active their child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0" i="0" u="none" strike="noStrike" kern="1200" baseline="0" dirty="0">
                <a:solidFill>
                  <a:schemeClr val="tx1"/>
                </a:solidFill>
                <a:latin typeface="+mn-lt"/>
                <a:ea typeface="+mn-ea"/>
                <a:cs typeface="+mn-cs"/>
              </a:rPr>
              <a:t>If the parent/carer enjoys sport and physical activity, feels they have the ability to be physically active and/or feels they have the opportunity to be active, the child is more likely to be active and more likely to be doing more compared to pre lockdown.</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This is, of course, out of a school’ control and not something that is easily influenced but have you considered what messaging goes home about activity, what a child has done, enjoyed, opportunities in the community to continue to be active?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3726317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This chart demonstrates that while activity reduced broadly, walking and cycling increased. Green bars are during lockdown and blue are pre-lockdown.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‘Going for a walk’ has substituted many of the usual activity types for this age range, becoming by far the most prevalent way to stay active in lockdown. More than twice as many children are going for walks, compared to those who said they went for a walk in the last week during 2018-19.</a:t>
            </a:r>
          </a:p>
          <a:p>
            <a:r>
              <a:rPr lang="en-GB" sz="1200" b="0" i="0" u="none" strike="noStrike" kern="1200" baseline="0" dirty="0">
                <a:solidFill>
                  <a:schemeClr val="tx1"/>
                </a:solidFill>
                <a:latin typeface="+mn-lt"/>
                <a:ea typeface="+mn-ea"/>
                <a:cs typeface="+mn-cs"/>
              </a:rPr>
              <a:t>Given 71% of these young respondents say they are being active with their parents/carers, it’s likely that the majority of those walks are taken as a family. The only other type of activity that seems more prevalent than usual is going for a bike or scooter ride (39%). </a:t>
            </a:r>
            <a:r>
              <a:rPr lang="en-GB" sz="1200" b="1" i="0" u="none" strike="noStrike" kern="1200" baseline="0" dirty="0">
                <a:solidFill>
                  <a:schemeClr val="tx1"/>
                </a:solidFill>
                <a:latin typeface="+mn-lt"/>
                <a:ea typeface="+mn-ea"/>
                <a:cs typeface="+mn-cs"/>
              </a:rPr>
              <a:t>Walking is also the one activity that is not affected by affluence</a:t>
            </a:r>
          </a:p>
          <a:p>
            <a:endParaRPr lang="en-GB" sz="1200" b="1"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This introduces a significant opportunity to create a shift in how we travel, active travel is not only a fantastic way to embed physically activity into our day but is also positive environmentally and creates much safer school sites during drop-off and pick up.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Are you promoting active travel? Is this something that could be a greater focus to capitalise on this unprecedented opportunity to change behaviours?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We know there are significant barriers to embedding active travel to and from schools but there are resources out there to help overcome some of these, if you are interested in a further conversation about active travel, please do get in touch. </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694D48-6E7B-410D-8F33-0A16499400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337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To summarise:</a:t>
            </a:r>
          </a:p>
          <a:p>
            <a:pPr>
              <a:lnSpc>
                <a:spcPct val="107000"/>
              </a:lnSpc>
              <a:spcAft>
                <a:spcPts val="800"/>
              </a:spcAft>
            </a:pPr>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a:lnSpc>
                <a:spcPct val="107000"/>
              </a:lnSpc>
              <a:spcAft>
                <a:spcPts val="800"/>
              </a:spcAft>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Physical activity is a tool that can contribute to improving outcomes affected by lockdown.</a:t>
            </a:r>
          </a:p>
          <a:p>
            <a:pPr>
              <a:lnSpc>
                <a:spcPct val="107000"/>
              </a:lnSpc>
              <a:spcAft>
                <a:spcPts val="800"/>
              </a:spcAft>
            </a:pPr>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a:lnSpc>
                <a:spcPct val="107000"/>
              </a:lnSpc>
              <a:spcAft>
                <a:spcPts val="800"/>
              </a:spcAft>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On the whole, young people have been less active during lockdown</a:t>
            </a:r>
          </a:p>
          <a:p>
            <a:pPr>
              <a:lnSpc>
                <a:spcPct val="107000"/>
              </a:lnSpc>
              <a:spcAft>
                <a:spcPts val="800"/>
              </a:spcAft>
            </a:pPr>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a:lnSpc>
                <a:spcPct val="107000"/>
              </a:lnSpc>
              <a:spcAft>
                <a:spcPts val="800"/>
              </a:spcAft>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However, there are green shoots, we need to consider how we keep up the habits of those who have increased their levels and keep families walking and cycling.</a:t>
            </a:r>
          </a:p>
          <a:p>
            <a:pPr>
              <a:lnSpc>
                <a:spcPct val="107000"/>
              </a:lnSpc>
              <a:spcAft>
                <a:spcPts val="800"/>
              </a:spcAft>
            </a:pPr>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a:lnSpc>
                <a:spcPct val="107000"/>
              </a:lnSpc>
              <a:spcAft>
                <a:spcPts val="800"/>
              </a:spcAft>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Whilst targeting those who have been inactive and who can benefit most from increasing their activity levels.</a:t>
            </a:r>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136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contact Active Norfolk for more information.</a:t>
            </a:r>
          </a:p>
          <a:p>
            <a:endParaRPr lang="en-US" dirty="0"/>
          </a:p>
          <a:p>
            <a:r>
              <a:rPr lang="en-US" dirty="0"/>
              <a:t>Please now move on to module 2 where we’ll update on the PE and Sports Premium.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570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module 2 of 3 where we will outline the PE &amp; Sport Premium guidance for this year</a:t>
            </a:r>
          </a:p>
          <a:p>
            <a:endParaRPr lang="en-US" dirty="0"/>
          </a:p>
        </p:txBody>
      </p:sp>
      <p:sp>
        <p:nvSpPr>
          <p:cNvPr id="4" name="Slide Number Placeholder 3"/>
          <p:cNvSpPr>
            <a:spLocks noGrp="1"/>
          </p:cNvSpPr>
          <p:nvPr>
            <p:ph type="sldNum" sz="quarter" idx="5"/>
          </p:nvPr>
        </p:nvSpPr>
        <p:spPr/>
        <p:txBody>
          <a:bodyPr/>
          <a:lstStyle/>
          <a:p>
            <a:fld id="{6296E4FC-2FC9-E349-8490-D47D2ABE2599}" type="slidenum">
              <a:rPr lang="en-US" smtClean="0"/>
              <a:t>24</a:t>
            </a:fld>
            <a:endParaRPr lang="en-US"/>
          </a:p>
        </p:txBody>
      </p:sp>
    </p:spTree>
    <p:extLst>
      <p:ext uri="{BB962C8B-B14F-4D97-AF65-F5344CB8AC3E}">
        <p14:creationId xmlns:p14="http://schemas.microsoft.com/office/powerpoint/2010/main" val="1271595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Module 1 you would’ve heard in depth the benefits of physical activity and how it can be used to tackle some of the difficulties we are currently facing.</a:t>
            </a:r>
          </a:p>
          <a:p>
            <a:endParaRPr lang="en-US" dirty="0"/>
          </a:p>
          <a:p>
            <a:r>
              <a:rPr lang="en-US" dirty="0"/>
              <a:t>It is important to keep that information in mind when we now look at the updated PE &amp; Sport Premium guidance.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68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of this module 2 are to;</a:t>
            </a:r>
          </a:p>
          <a:p>
            <a:pPr marL="342900" indent="-342900">
              <a:buFont typeface="Arial" panose="020B0604020202020204" pitchFamily="34" charset="0"/>
              <a:buChar char="•"/>
            </a:pPr>
            <a:r>
              <a:rPr lang="en-GB" sz="1200" b="0" dirty="0">
                <a:solidFill>
                  <a:schemeClr val="bg2">
                    <a:lumMod val="25000"/>
                  </a:schemeClr>
                </a:solidFill>
                <a:latin typeface="Open Sans Light" panose="020B0604020202020204" charset="0"/>
                <a:ea typeface="Open Sans Light" panose="020B0604020202020204" charset="0"/>
                <a:cs typeface="Open Sans Light" panose="020B0604020202020204" charset="0"/>
              </a:rPr>
              <a:t>Be well informed of the purpose of the PE &amp; Sport premium and the relevant updates</a:t>
            </a:r>
          </a:p>
          <a:p>
            <a:endParaRPr lang="en-GB" sz="1200" b="0" dirty="0">
              <a:solidFill>
                <a:schemeClr val="bg2">
                  <a:lumMod val="25000"/>
                </a:schemeClr>
              </a:solidFill>
              <a:latin typeface="Open Sans Light" panose="020B0604020202020204" charset="0"/>
              <a:ea typeface="Open Sans Light" panose="020B0604020202020204" charset="0"/>
              <a:cs typeface="Open Sans Light" panose="020B0604020202020204" charset="0"/>
            </a:endParaRPr>
          </a:p>
          <a:p>
            <a:pPr marL="342900" indent="-342900">
              <a:buFont typeface="Arial" panose="020B0604020202020204" pitchFamily="34" charset="0"/>
              <a:buChar char="•"/>
            </a:pPr>
            <a:r>
              <a:rPr lang="en-GB" sz="1200" b="0" dirty="0">
                <a:solidFill>
                  <a:schemeClr val="bg2">
                    <a:lumMod val="25000"/>
                  </a:schemeClr>
                </a:solidFill>
                <a:latin typeface="Open Sans Light" panose="020B0604020202020204" charset="0"/>
                <a:ea typeface="Open Sans Light" panose="020B0604020202020204" charset="0"/>
                <a:cs typeface="Open Sans Light" panose="020B0604020202020204" charset="0"/>
              </a:rPr>
              <a:t>Understand the potential breadth of use of the premium</a:t>
            </a:r>
          </a:p>
          <a:p>
            <a:r>
              <a:rPr lang="en-GB" sz="1200" b="0" dirty="0">
                <a:solidFill>
                  <a:schemeClr val="bg2">
                    <a:lumMod val="25000"/>
                  </a:schemeClr>
                </a:solidFill>
                <a:latin typeface="Open Sans Light" panose="020B0604020202020204" charset="0"/>
                <a:ea typeface="Open Sans Light" panose="020B0604020202020204" charset="0"/>
                <a:cs typeface="Open Sans Light" panose="020B0604020202020204" charset="0"/>
              </a:rPr>
              <a:t> </a:t>
            </a:r>
          </a:p>
          <a:p>
            <a:pPr marL="342900" indent="-342900">
              <a:buFont typeface="Arial" panose="020B0604020202020204" pitchFamily="34" charset="0"/>
              <a:buChar char="•"/>
            </a:pPr>
            <a:r>
              <a:rPr lang="en-GB" sz="1200" b="0" dirty="0">
                <a:solidFill>
                  <a:schemeClr val="bg2">
                    <a:lumMod val="25000"/>
                  </a:schemeClr>
                </a:solidFill>
                <a:latin typeface="Open Sans Light" panose="020B0604020202020204" charset="0"/>
                <a:ea typeface="Open Sans Light" panose="020B0604020202020204" charset="0"/>
                <a:cs typeface="Open Sans Light" panose="020B0604020202020204" charset="0"/>
              </a:rPr>
              <a:t>Understand the accountability measures, statutory duties and the funded support that is available </a:t>
            </a:r>
            <a:endParaRPr lang="en-GB" sz="1200" b="0" dirty="0">
              <a:solidFill>
                <a:schemeClr val="bg2">
                  <a:lumMod val="25000"/>
                </a:schemeClr>
              </a:solidFill>
              <a:effectLst/>
              <a:latin typeface="Open Sans Light" panose="020B0604020202020204" charset="0"/>
              <a:ea typeface="Open Sans Light" panose="020B0604020202020204" charset="0"/>
              <a:cs typeface="Open Sans Light" panose="020B0604020202020204" charset="0"/>
            </a:endParaRPr>
          </a:p>
          <a:p>
            <a:endParaRPr lang="en-US" dirty="0"/>
          </a:p>
        </p:txBody>
      </p:sp>
      <p:sp>
        <p:nvSpPr>
          <p:cNvPr id="4" name="Slide Number Placeholder 3"/>
          <p:cNvSpPr>
            <a:spLocks noGrp="1"/>
          </p:cNvSpPr>
          <p:nvPr>
            <p:ph type="sldNum" sz="quarter" idx="5"/>
          </p:nvPr>
        </p:nvSpPr>
        <p:spPr/>
        <p:txBody>
          <a:bodyPr/>
          <a:lstStyle/>
          <a:p>
            <a:fld id="{6296E4FC-2FC9-E349-8490-D47D2ABE2599}" type="slidenum">
              <a:rPr lang="en-US" smtClean="0"/>
              <a:t>26</a:t>
            </a:fld>
            <a:endParaRPr lang="en-US"/>
          </a:p>
        </p:txBody>
      </p:sp>
    </p:spTree>
    <p:extLst>
      <p:ext uri="{BB962C8B-B14F-4D97-AF65-F5344CB8AC3E}">
        <p14:creationId xmlns:p14="http://schemas.microsoft.com/office/powerpoint/2010/main" val="1655454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dirty="0"/>
              <a:t>If you haven’t already heard of us, we are Active Norfolk and we are </a:t>
            </a:r>
            <a:r>
              <a:rPr lang="en-GB" sz="1200" b="0" dirty="0">
                <a:solidFill>
                  <a:schemeClr val="bg2">
                    <a:lumMod val="50000"/>
                  </a:schemeClr>
                </a:solidFill>
                <a:latin typeface="Open Sans Light" panose="020B0604020202020204" charset="0"/>
                <a:ea typeface="Open Sans Light" panose="020B0604020202020204" charset="0"/>
                <a:cs typeface="Open Sans Light" panose="020B0604020202020204" charset="0"/>
              </a:rPr>
              <a:t>o</a:t>
            </a:r>
            <a:r>
              <a:rPr lang="en-GB" altLang="en-US" sz="1200" b="0" dirty="0">
                <a:solidFill>
                  <a:schemeClr val="bg2">
                    <a:lumMod val="50000"/>
                  </a:schemeClr>
                </a:solidFill>
                <a:latin typeface="Open Sans Light" panose="020B0604020202020204" charset="0"/>
                <a:ea typeface="Open Sans Light" panose="020B0604020202020204" charset="0"/>
                <a:cs typeface="Open Sans Light" panose="020B0604020202020204" charset="0"/>
              </a:rPr>
              <a:t>ne of 43 Active Partnerships in the country, each county has a team like us.</a:t>
            </a:r>
          </a:p>
          <a:p>
            <a:pPr marL="0" indent="0">
              <a:lnSpc>
                <a:spcPct val="150000"/>
              </a:lnSpc>
              <a:buFont typeface="Arial" panose="020B0604020202020204" pitchFamily="34" charset="0"/>
              <a:buNone/>
            </a:pPr>
            <a:r>
              <a:rPr lang="en-GB" altLang="en-US" sz="1200" b="0" dirty="0">
                <a:solidFill>
                  <a:schemeClr val="bg2">
                    <a:lumMod val="50000"/>
                  </a:schemeClr>
                </a:solidFill>
                <a:latin typeface="Open Sans Light" panose="020B0604020202020204" charset="0"/>
                <a:ea typeface="Open Sans Light" panose="020B0604020202020204" charset="0"/>
                <a:cs typeface="Open Sans Light" panose="020B0604020202020204" charset="0"/>
              </a:rPr>
              <a:t>We are the strategic lead for sport and physical activity. We are funded (mainly) by Sport England, are hosted by Norfolk County Council and work across sectors to help embed physical activity in people’s lives for health, economic and social outcomes.</a:t>
            </a:r>
          </a:p>
          <a:p>
            <a:pPr marL="0" indent="0">
              <a:lnSpc>
                <a:spcPct val="150000"/>
              </a:lnSpc>
              <a:buFont typeface="Arial" panose="020B0604020202020204" pitchFamily="34" charset="0"/>
              <a:buNone/>
            </a:pPr>
            <a:r>
              <a:rPr lang="en-GB" altLang="en-US" sz="1200" b="0" dirty="0">
                <a:solidFill>
                  <a:schemeClr val="bg2">
                    <a:lumMod val="50000"/>
                  </a:schemeClr>
                </a:solidFill>
                <a:latin typeface="Open Sans Light" panose="020B0604020202020204" charset="0"/>
                <a:ea typeface="Open Sans Light" panose="020B0604020202020204" charset="0"/>
                <a:cs typeface="Open Sans Light" panose="020B0604020202020204" charset="0"/>
              </a:rPr>
              <a:t>But most significantly we have an impartial, fully funded role to support schools to maximise their PE &amp; Sport Premium Funding. We don’t judge, make decisions or tell schools what to do. We simply support schools through a process to enable their funding to make the biggest difference where it’s needed the most.</a:t>
            </a:r>
          </a:p>
          <a:p>
            <a:endParaRPr lang="en-US" dirty="0"/>
          </a:p>
        </p:txBody>
      </p:sp>
      <p:sp>
        <p:nvSpPr>
          <p:cNvPr id="4" name="Slide Number Placeholder 3"/>
          <p:cNvSpPr>
            <a:spLocks noGrp="1"/>
          </p:cNvSpPr>
          <p:nvPr>
            <p:ph type="sldNum" sz="quarter" idx="5"/>
          </p:nvPr>
        </p:nvSpPr>
        <p:spPr/>
        <p:txBody>
          <a:bodyPr/>
          <a:lstStyle/>
          <a:p>
            <a:fld id="{6296E4FC-2FC9-E349-8490-D47D2ABE2599}" type="slidenum">
              <a:rPr lang="en-US" smtClean="0"/>
              <a:t>27</a:t>
            </a:fld>
            <a:endParaRPr lang="en-US"/>
          </a:p>
        </p:txBody>
      </p:sp>
    </p:spTree>
    <p:extLst>
      <p:ext uri="{BB962C8B-B14F-4D97-AF65-F5344CB8AC3E}">
        <p14:creationId xmlns:p14="http://schemas.microsoft.com/office/powerpoint/2010/main" val="3838394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work with lots of partners and </a:t>
            </a:r>
            <a:r>
              <a:rPr lang="en-US" dirty="0" err="1"/>
              <a:t>organisations</a:t>
            </a:r>
            <a:r>
              <a:rPr lang="en-US" dirty="0"/>
              <a:t>, listed here, to help increase their knowledge of the benefits of physical activity and how this can be used to help them achieve their outcomes. Our mission is to ensure physical activity is doing its bit to improve the health, happiness and prospects of our county’s children. Your funding decisions can support this and help us give our young people the best start.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761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GB" sz="1200" dirty="0">
                <a:solidFill>
                  <a:schemeClr val="accent5">
                    <a:lumMod val="50000"/>
                  </a:schemeClr>
                </a:solidFill>
                <a:latin typeface="Bebas Neue" panose="020B0606020202050201" charset="0"/>
                <a:ea typeface="Open Sans" panose="020B0604020202020204" charset="0"/>
                <a:cs typeface="Open Sans" panose="020B0604020202020204" charset="0"/>
              </a:rPr>
              <a:t>Pe and sport premium is here for the next academic year and </a:t>
            </a:r>
            <a:r>
              <a:rPr lang="en-GB" sz="1200" b="1" u="sng" dirty="0">
                <a:solidFill>
                  <a:schemeClr val="accent5">
                    <a:lumMod val="50000"/>
                  </a:schemeClr>
                </a:solidFill>
                <a:latin typeface="Bebas Neue" panose="020B0606020202050201" charset="0"/>
                <a:ea typeface="Open Sans" panose="020B0604020202020204" charset="0"/>
                <a:cs typeface="Open Sans" panose="020B0604020202020204" charset="0"/>
              </a:rPr>
              <a:t>still</a:t>
            </a:r>
            <a:r>
              <a:rPr lang="en-GB" sz="1200" dirty="0">
                <a:solidFill>
                  <a:schemeClr val="accent5">
                    <a:lumMod val="50000"/>
                  </a:schemeClr>
                </a:solidFill>
                <a:latin typeface="Bebas Neue" panose="020B0606020202050201" charset="0"/>
                <a:ea typeface="Open Sans" panose="020B0604020202020204" charset="0"/>
                <a:cs typeface="Open Sans" panose="020B0604020202020204" charset="0"/>
              </a:rPr>
              <a:t> has a terrible name…Especially now!</a:t>
            </a:r>
          </a:p>
          <a:p>
            <a:pPr marL="0" indent="0">
              <a:buNone/>
            </a:pPr>
            <a:endParaRPr lang="en-GB" sz="1200" dirty="0">
              <a:solidFill>
                <a:schemeClr val="accent5">
                  <a:lumMod val="50000"/>
                </a:schemeClr>
              </a:solidFill>
              <a:latin typeface="Bebas Neue" panose="020B0606020202050201" charset="0"/>
              <a:ea typeface="Open Sans" panose="020B0604020202020204" charset="0"/>
              <a:cs typeface="Open Sans" panose="020B0604020202020204" charset="0"/>
            </a:endParaRPr>
          </a:p>
          <a:p>
            <a:pPr marL="0" indent="0">
              <a:buNone/>
            </a:pPr>
            <a:r>
              <a:rPr lang="en-GB" sz="1200" dirty="0">
                <a:solidFill>
                  <a:schemeClr val="accent5">
                    <a:lumMod val="50000"/>
                  </a:schemeClr>
                </a:solidFill>
                <a:latin typeface="Bebas Neue" panose="020B0606020202050201" charset="0"/>
                <a:ea typeface="Open Sans" panose="020B0604020202020204" charset="0"/>
                <a:cs typeface="Open Sans" panose="020B0604020202020204" charset="0"/>
              </a:rPr>
              <a:t>This funding is primarily a health intervention, . This means a large portion of the funding comes from the Department of Health and money raised by the sugar levy so we should be considering if, how and to what extent our spend is focussed on improving the health of pupils. And for lots of our youngsters this issue sits OUTSIDE the PE curriculum. Although PE is the area of provision that all children get access to, its where, for lots of young people, their relationship with physical activity starts. If you can confidently say (and evidence) that your school’s pe provision is good or outstanding for ALL pupils then your funding does not need to be spent on improving it. It can, be spent elsewhere.</a:t>
            </a:r>
          </a:p>
          <a:p>
            <a:pPr marL="0" indent="0">
              <a:buNone/>
            </a:pPr>
            <a:endParaRPr lang="en-GB" sz="1200" dirty="0">
              <a:solidFill>
                <a:schemeClr val="accent5">
                  <a:lumMod val="50000"/>
                </a:schemeClr>
              </a:solidFill>
              <a:latin typeface="Bebas Neue" panose="020B0606020202050201" charset="0"/>
              <a:ea typeface="Open Sans" panose="020B0604020202020204" charset="0"/>
              <a:cs typeface="Open Sans" panose="020B0604020202020204" charset="0"/>
            </a:endParaRPr>
          </a:p>
          <a:p>
            <a:pPr marL="0" indent="0">
              <a:buNone/>
            </a:pPr>
            <a:r>
              <a:rPr lang="en-GB" sz="1200" dirty="0">
                <a:solidFill>
                  <a:schemeClr val="accent5">
                    <a:lumMod val="50000"/>
                  </a:schemeClr>
                </a:solidFill>
                <a:latin typeface="Bebas Neue" panose="020B0606020202050201" charset="0"/>
                <a:ea typeface="Open Sans" panose="020B0604020202020204" charset="0"/>
                <a:cs typeface="Open Sans" panose="020B0604020202020204" charset="0"/>
              </a:rPr>
              <a:t>So please ignore the name and think of it in its broader sense. How can this funding be used creatively to achieve your priority outcomes, using physical activity as a tool.</a:t>
            </a:r>
          </a:p>
          <a:p>
            <a:pPr marL="0" indent="0">
              <a:buNone/>
            </a:pPr>
            <a:endParaRPr lang="en-GB" sz="1200" dirty="0">
              <a:solidFill>
                <a:schemeClr val="accent5">
                  <a:lumMod val="50000"/>
                </a:schemeClr>
              </a:solidFill>
              <a:latin typeface="Bebas Neue" panose="020B0606020202050201" charset="0"/>
              <a:ea typeface="Open Sans" panose="020B0604020202020204" charset="0"/>
              <a:cs typeface="Open Sans" panose="020B0604020202020204" charset="0"/>
            </a:endParaRPr>
          </a:p>
          <a:p>
            <a:r>
              <a:rPr lang="en-US" dirty="0"/>
              <a:t>This is the best time to use the funding to try something new, to meet a new need, to </a:t>
            </a:r>
            <a:r>
              <a:rPr lang="en-US" dirty="0" err="1"/>
              <a:t>prioritise</a:t>
            </a:r>
            <a:r>
              <a:rPr lang="en-US" dirty="0"/>
              <a:t> wellbeing and have the biggest, sustainable impact as all your pupils may now have different lifestyles, habits, outlooks, experiences and needs.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48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will explore the breadth of benefits of physical activity for young people linked to the challenges and issues that have come about as a result of lockdown restrictions including:</a:t>
            </a:r>
          </a:p>
          <a:p>
            <a:r>
              <a:rPr lang="en-US" dirty="0"/>
              <a:t>- Deteriorating mental and physical health</a:t>
            </a:r>
          </a:p>
          <a:p>
            <a:pPr marL="171450" indent="-171450">
              <a:buFontTx/>
              <a:buChar char="-"/>
            </a:pPr>
            <a:r>
              <a:rPr lang="en-US" dirty="0"/>
              <a:t>Isolation, loneliness and anxiety about being social again</a:t>
            </a:r>
          </a:p>
          <a:p>
            <a:pPr marL="171450" indent="-171450">
              <a:buFontTx/>
              <a:buChar char="-"/>
            </a:pPr>
            <a:r>
              <a:rPr lang="en-US" dirty="0"/>
              <a:t>The learning gap and need for academic catch-up</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then look at how habits and attitudes of young people and families have changed through the pandemic. This session will set the context for the following sessions on the </a:t>
            </a:r>
            <a:r>
              <a:rPr lang="en-US" b="1" dirty="0">
                <a:solidFill>
                  <a:srgbClr val="FF0000"/>
                </a:solidFill>
              </a:rPr>
              <a:t>extension of the PE and Sport Premium </a:t>
            </a:r>
            <a:r>
              <a:rPr lang="en-US" dirty="0"/>
              <a:t>and the more practical session exploring how to maximise the benefits of physical activity, school sport and physical education in your school. </a:t>
            </a:r>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344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June, the DfE confirmed the funding will continue for this academic year. </a:t>
            </a:r>
          </a:p>
          <a:p>
            <a:endParaRPr lang="en-US" dirty="0"/>
          </a:p>
          <a:p>
            <a:r>
              <a:rPr lang="en-US" dirty="0"/>
              <a:t>It also stated that any underspend from last year can be carried forward but does need to be shown within the website reporting. </a:t>
            </a:r>
          </a:p>
          <a:p>
            <a:endParaRPr lang="en-US" dirty="0"/>
          </a:p>
          <a:p>
            <a:r>
              <a:rPr lang="en-US" dirty="0"/>
              <a:t>There is also a further emphasis on demonstrating sustainability of each area of the spend. </a:t>
            </a:r>
          </a:p>
          <a:p>
            <a:endParaRPr lang="en-US" dirty="0"/>
          </a:p>
          <a:p>
            <a:r>
              <a:rPr lang="en-US" dirty="0"/>
              <a:t>Well-being is being highlighted as a priority. This is good news as it supports schools to be creative with the funding and target the needs of their pupils differently. </a:t>
            </a:r>
          </a:p>
          <a:p>
            <a:endParaRPr lang="en-US" dirty="0"/>
          </a:p>
          <a:p>
            <a:r>
              <a:rPr lang="en-US" dirty="0"/>
              <a:t>Schools must still consider the 5 key indicators of the funding with each area of the spend. </a:t>
            </a:r>
          </a:p>
          <a:p>
            <a:endParaRPr lang="en-US" dirty="0"/>
          </a:p>
          <a:p>
            <a:r>
              <a:rPr lang="en-US" dirty="0"/>
              <a:t>Swimming must still be reported on the website where there is data available.</a:t>
            </a:r>
          </a:p>
        </p:txBody>
      </p:sp>
      <p:sp>
        <p:nvSpPr>
          <p:cNvPr id="4" name="Slide Number Placeholder 3"/>
          <p:cNvSpPr>
            <a:spLocks noGrp="1"/>
          </p:cNvSpPr>
          <p:nvPr>
            <p:ph type="sldNum" sz="quarter" idx="5"/>
          </p:nvPr>
        </p:nvSpPr>
        <p:spPr/>
        <p:txBody>
          <a:bodyPr/>
          <a:lstStyle/>
          <a:p>
            <a:fld id="{6296E4FC-2FC9-E349-8490-D47D2ABE2599}" type="slidenum">
              <a:rPr lang="en-US" smtClean="0"/>
              <a:t>30</a:t>
            </a:fld>
            <a:endParaRPr lang="en-US"/>
          </a:p>
        </p:txBody>
      </p:sp>
    </p:spTree>
    <p:extLst>
      <p:ext uri="{BB962C8B-B14F-4D97-AF65-F5344CB8AC3E}">
        <p14:creationId xmlns:p14="http://schemas.microsoft.com/office/powerpoint/2010/main" val="613966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just a reminder, as we described in module 1, that this funding can help give our pupils the best chance to learn and better life outcomes. We need all our staff and deliverers to know and understand this and to bear this in mind when deciding where our funding is going.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777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isn’t new! You would’ve heard all about the benefits in module 1.</a:t>
            </a:r>
          </a:p>
          <a:p>
            <a:r>
              <a:rPr lang="en-US" dirty="0"/>
              <a:t>But it is even more relevant given the current climate for our young people and how all these areas for them have been affected significantly over recent times.</a:t>
            </a:r>
          </a:p>
          <a:p>
            <a:r>
              <a:rPr lang="en-US" dirty="0"/>
              <a:t>Think of the children that are having difficulties in any of these areas. Could improving their activity help? This funding can support the interventions that may help them tackle some of these areas. It’s certainly worth a try! </a:t>
            </a:r>
          </a:p>
          <a:p>
            <a:endParaRPr lang="en-US" dirty="0"/>
          </a:p>
          <a:p>
            <a:r>
              <a:rPr lang="en-US" dirty="0"/>
              <a:t>Do all of the staff in school recognize when children have difficulties with some of these? And do they consider where physical activity can be the tool that can help? We all know children that spring to mind when we think of these concerns. Do we know what their lifestyle is like? Can we help them tackle some of these things by supporting them to improve their lifestyle? If so, we have the funding to do it with!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777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This is the wording of the guidance from the DfE.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The premium must be used to fund </a:t>
            </a:r>
            <a:r>
              <a:rPr lang="en-GB" altLang="en-US" sz="1200" dirty="0">
                <a:solidFill>
                  <a:srgbClr val="FF0000"/>
                </a:solidFill>
                <a:latin typeface="Open Sans" panose="020B0604020202020204" charset="0"/>
                <a:ea typeface="Open Sans" panose="020B0604020202020204" charset="0"/>
                <a:cs typeface="Open Sans" panose="020B0604020202020204" charset="0"/>
              </a:rPr>
              <a:t>additional</a:t>
            </a: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 and </a:t>
            </a:r>
            <a:r>
              <a:rPr lang="en-GB" altLang="en-US" sz="1200" dirty="0">
                <a:solidFill>
                  <a:srgbClr val="FF0000"/>
                </a:solidFill>
                <a:latin typeface="Open Sans" panose="020B0604020202020204" charset="0"/>
                <a:ea typeface="Open Sans" panose="020B0604020202020204" charset="0"/>
                <a:cs typeface="Open Sans" panose="020B0604020202020204" charset="0"/>
              </a:rPr>
              <a:t>sustainable</a:t>
            </a: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 improvements to the provision of PE and sport, for the benefit of primary-aged pupils, to encourage the </a:t>
            </a:r>
            <a:r>
              <a:rPr lang="en-GB" altLang="en-US" sz="1200" dirty="0">
                <a:solidFill>
                  <a:srgbClr val="C00000"/>
                </a:solidFill>
                <a:latin typeface="Open Sans" panose="020B0604020202020204" charset="0"/>
                <a:ea typeface="Open Sans" panose="020B0604020202020204" charset="0"/>
                <a:cs typeface="Open Sans" panose="020B0604020202020204" charset="0"/>
              </a:rPr>
              <a:t>development of healthy, active lifestyles</a:t>
            </a: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a:t>
            </a:r>
          </a:p>
          <a:p>
            <a:r>
              <a:rPr lang="en-US" dirty="0"/>
              <a:t>The vision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rPr>
              <a:t>“</a:t>
            </a:r>
            <a:r>
              <a:rPr lang="en-GB" altLang="en-US" b="1" dirty="0">
                <a:solidFill>
                  <a:schemeClr val="tx1">
                    <a:lumMod val="75000"/>
                    <a:lumOff val="25000"/>
                  </a:schemeClr>
                </a:solidFill>
                <a:latin typeface="Open Sans" panose="020B0604020202020204" charset="0"/>
                <a:ea typeface="Open Sans" panose="020B0604020202020204" charset="0"/>
                <a:cs typeface="Open Sans" panose="020B0604020202020204" charset="0"/>
              </a:rPr>
              <a:t>All pupils </a:t>
            </a:r>
            <a:r>
              <a:rPr lang="en-GB"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rPr>
              <a:t>leaving primary school physically literate and with the knowledge, skills and motivation necessary to equip them for a </a:t>
            </a:r>
            <a:r>
              <a:rPr lang="en-GB" altLang="en-US" dirty="0">
                <a:solidFill>
                  <a:srgbClr val="C00000"/>
                </a:solidFill>
                <a:latin typeface="Open Sans" panose="020B0604020202020204" charset="0"/>
                <a:ea typeface="Open Sans" panose="020B0604020202020204" charset="0"/>
                <a:cs typeface="Open Sans" panose="020B0604020202020204" charset="0"/>
              </a:rPr>
              <a:t>healthy lifestyle </a:t>
            </a:r>
            <a:r>
              <a:rPr lang="en-GB"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rPr>
              <a:t>and </a:t>
            </a:r>
            <a:r>
              <a:rPr lang="en-GB" altLang="en-US" dirty="0">
                <a:solidFill>
                  <a:srgbClr val="FF0000"/>
                </a:solidFill>
                <a:latin typeface="Open Sans" panose="020B0604020202020204" charset="0"/>
                <a:ea typeface="Open Sans" panose="020B0604020202020204" charset="0"/>
                <a:cs typeface="Open Sans" panose="020B0604020202020204" charset="0"/>
              </a:rPr>
              <a:t>lifelong participation in physical activity </a:t>
            </a:r>
            <a:r>
              <a:rPr lang="en-GB"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rPr>
              <a:t>and 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lvl="0" algn="just" eaLnBrk="0" fontAlgn="base" hangingPunct="0">
              <a:spcBef>
                <a:spcPct val="0"/>
              </a:spcBef>
              <a:spcAft>
                <a:spcPct val="0"/>
              </a:spcAft>
            </a:pPr>
            <a:r>
              <a:rPr lang="en-US" altLang="en-US" b="1" dirty="0">
                <a:solidFill>
                  <a:srgbClr val="666666"/>
                </a:solidFill>
                <a:latin typeface="Open Sans" panose="020B0604020202020204" charset="0"/>
                <a:ea typeface="Open Sans" panose="020B0604020202020204" charset="0"/>
                <a:cs typeface="Open Sans" panose="020B0604020202020204" charset="0"/>
              </a:rPr>
              <a:t>Education Secretary Gavin Williamson, recently said:</a:t>
            </a:r>
            <a:endParaRPr lang="en-US" altLang="en-US" dirty="0">
              <a:latin typeface="Open Sans" panose="020B0604020202020204" charset="0"/>
              <a:ea typeface="Open Sans" panose="020B0604020202020204" charset="0"/>
              <a:cs typeface="Open Sans" panose="020B0604020202020204" charset="0"/>
            </a:endParaRPr>
          </a:p>
          <a:p>
            <a:pPr lvl="0" algn="just" eaLnBrk="0" fontAlgn="base" hangingPunct="0">
              <a:spcBef>
                <a:spcPct val="0"/>
              </a:spcBef>
              <a:spcAft>
                <a:spcPct val="0"/>
              </a:spcAft>
            </a:pPr>
            <a:r>
              <a:rPr lang="en-US" altLang="en-US" i="1" dirty="0">
                <a:latin typeface="Open Sans" panose="020B0604020202020204" charset="0"/>
                <a:ea typeface="Open Sans" panose="020B0604020202020204" charset="0"/>
                <a:cs typeface="Open Sans" panose="020B0604020202020204" charset="0"/>
              </a:rPr>
              <a:t>“During these challenging times, it has become clearer to me than ever the importance of keeping active and how it benefits not just our physical health but also our ability to pay attention, our mood and our mental health too.” </a:t>
            </a:r>
            <a:endParaRPr lang="en-US" altLang="en-US" sz="2000" dirty="0">
              <a:latin typeface="Open Sans" panose="020B0604020202020204" charset="0"/>
              <a:ea typeface="Open Sans" panose="020B0604020202020204" charset="0"/>
              <a:cs typeface="Open Sans" panose="020B0604020202020204" charset="0"/>
            </a:endParaRPr>
          </a:p>
          <a:p>
            <a:endParaRPr lang="en-US" dirty="0"/>
          </a:p>
          <a:p>
            <a:r>
              <a:rPr lang="en-US" dirty="0"/>
              <a:t>The recent update states that the original purpose and vision of the funding continues to apply, but schools are being urged to use the funding flexibly whilst still continuing to support at least one of the key indicators with each area of spend.</a:t>
            </a:r>
          </a:p>
          <a:p>
            <a:r>
              <a:rPr lang="en-US" dirty="0"/>
              <a:t>The grant conditions still apply.</a:t>
            </a:r>
            <a:endParaRPr lang="en-US" i="1"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576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2800" b="1" dirty="0">
                <a:solidFill>
                  <a:srgbClr val="31859D"/>
                </a:solidFill>
                <a:latin typeface="Bebas Neue" panose="020B0606020202050201" pitchFamily="34" charset="77"/>
                <a:ea typeface="Open Sans" panose="020B0606030504020204" pitchFamily="34" charset="0"/>
                <a:cs typeface="Open Sans" panose="020B0606030504020204" pitchFamily="34" charset="0"/>
              </a:rPr>
              <a:t>These are the 5 key indicators that schools should expect to see improvement across:</a:t>
            </a:r>
          </a:p>
          <a:p>
            <a:pPr>
              <a:spcBef>
                <a:spcPct val="0"/>
              </a:spcBef>
            </a:pPr>
            <a:endParaRPr lang="en-US" altLang="en-US" dirty="0"/>
          </a:p>
          <a:p>
            <a:pPr>
              <a:spcBef>
                <a:spcPct val="0"/>
              </a:spcBef>
            </a:pPr>
            <a:r>
              <a:rPr lang="en-US"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rPr>
              <a:t>1. The engagement of all pupils in regular physical activity – </a:t>
            </a:r>
          </a:p>
          <a:p>
            <a:pPr>
              <a:spcBef>
                <a:spcPct val="0"/>
              </a:spcBef>
            </a:pPr>
            <a:r>
              <a:rPr lang="en-US"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rPr>
              <a:t>the Chief Medical Officer guidelines recommend that all children and young people aged 5 to 18 engage in at least 60 minutes of physical activity a day, of which 30 minutes should be in school</a:t>
            </a:r>
          </a:p>
          <a:p>
            <a:pPr>
              <a:spcBef>
                <a:spcPct val="0"/>
              </a:spcBef>
            </a:pPr>
            <a:r>
              <a:rPr lang="en-US"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rPr>
              <a:t>This can be by providing targeted activities or support for the least active children, encouraging active play and active learning, broadening the variety of activities offered to appeal to different pupils, adopting a daily activity initiative, for example, the daily mile, raising attainment in swimming.</a:t>
            </a:r>
          </a:p>
          <a:p>
            <a:pPr>
              <a:spcBef>
                <a:spcPct val="0"/>
              </a:spcBef>
            </a:pPr>
            <a:endParaRPr lang="en-US"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a:spcBef>
                <a:spcPct val="0"/>
              </a:spcBef>
            </a:pPr>
            <a:r>
              <a:rPr lang="en-US"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rPr>
              <a:t>2. The profile of PE and sport is raised across the school as a tool for whole-school Improvement. For example embedding a leadership </a:t>
            </a:r>
            <a:r>
              <a:rPr lang="en-US" altLang="en-US" dirty="0" err="1">
                <a:solidFill>
                  <a:schemeClr val="tx1">
                    <a:lumMod val="75000"/>
                    <a:lumOff val="25000"/>
                  </a:schemeClr>
                </a:solidFill>
                <a:latin typeface="Open Sans" panose="020B0604020202020204" charset="0"/>
                <a:ea typeface="Open Sans" panose="020B0604020202020204" charset="0"/>
                <a:cs typeface="Open Sans" panose="020B0604020202020204" charset="0"/>
              </a:rPr>
              <a:t>programme</a:t>
            </a:r>
            <a:r>
              <a:rPr lang="en-US"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rPr>
              <a:t> within school, improving opportunities for active travel, improving physical activity levels within the all lessons by  involving all whole staff in cpd.</a:t>
            </a:r>
          </a:p>
          <a:p>
            <a:pPr>
              <a:spcBef>
                <a:spcPct val="0"/>
              </a:spcBef>
            </a:pPr>
            <a:endParaRPr lang="en-US"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a:spcBef>
                <a:spcPct val="0"/>
              </a:spcBef>
            </a:pPr>
            <a:r>
              <a:rPr lang="en-US"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rPr>
              <a:t>3. Increased confidence, knowledge and skills of all staff in teaching PE and sport and their understanding of the benefits of increased physical activity levels. Enabling all pupils to access high quality provision from all deliverers. This is a good way of the spend being sustainable.</a:t>
            </a:r>
          </a:p>
          <a:p>
            <a:pPr>
              <a:spcBef>
                <a:spcPct val="0"/>
              </a:spcBef>
            </a:pPr>
            <a:endParaRPr lang="en-US"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a:spcBef>
                <a:spcPct val="0"/>
              </a:spcBef>
            </a:pPr>
            <a:r>
              <a:rPr lang="en-US"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rPr>
              <a:t>4. Broader experience of a range of sports and activities offered to all pupils. This can be done by introducing new activities and sports, consulting with the pupils to find out what would engage them,  developing the extra-curricular offer to meet the needs of all pupils.</a:t>
            </a:r>
          </a:p>
          <a:p>
            <a:pPr>
              <a:spcBef>
                <a:spcPct val="0"/>
              </a:spcBef>
            </a:pPr>
            <a:endParaRPr lang="en-US"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a:spcBef>
                <a:spcPct val="0"/>
              </a:spcBef>
            </a:pPr>
            <a:r>
              <a:rPr lang="en-US"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rPr>
              <a:t>5. Increased participation in competitive sport including widening the reach of </a:t>
            </a:r>
            <a:r>
              <a:rPr lang="en-US" altLang="en-US" dirty="0" err="1">
                <a:solidFill>
                  <a:schemeClr val="tx1">
                    <a:lumMod val="75000"/>
                    <a:lumOff val="25000"/>
                  </a:schemeClr>
                </a:solidFill>
                <a:latin typeface="Open Sans" panose="020B0604020202020204" charset="0"/>
                <a:ea typeface="Open Sans" panose="020B0604020202020204" charset="0"/>
                <a:cs typeface="Open Sans" panose="020B0604020202020204" charset="0"/>
              </a:rPr>
              <a:t>programmes</a:t>
            </a:r>
            <a:r>
              <a:rPr lang="en-US" altLang="en-US" dirty="0">
                <a:solidFill>
                  <a:schemeClr val="tx1">
                    <a:lumMod val="75000"/>
                    <a:lumOff val="25000"/>
                  </a:schemeClr>
                </a:solidFill>
                <a:latin typeface="Open Sans" panose="020B0604020202020204" charset="0"/>
                <a:ea typeface="Open Sans" panose="020B0604020202020204" charset="0"/>
                <a:cs typeface="Open Sans" panose="020B0604020202020204" charset="0"/>
              </a:rPr>
              <a:t> like the School Games so that more pupils get to experience the offer.</a:t>
            </a:r>
          </a:p>
          <a:p>
            <a:endParaRPr lang="en-US" dirty="0"/>
          </a:p>
        </p:txBody>
      </p:sp>
      <p:sp>
        <p:nvSpPr>
          <p:cNvPr id="4" name="Slide Number Placeholder 3"/>
          <p:cNvSpPr>
            <a:spLocks noGrp="1"/>
          </p:cNvSpPr>
          <p:nvPr>
            <p:ph type="sldNum" sz="quarter" idx="5"/>
          </p:nvPr>
        </p:nvSpPr>
        <p:spPr/>
        <p:txBody>
          <a:bodyPr/>
          <a:lstStyle/>
          <a:p>
            <a:fld id="{6296E4FC-2FC9-E349-8490-D47D2ABE2599}" type="slidenum">
              <a:rPr lang="en-US" smtClean="0"/>
              <a:t>34</a:t>
            </a:fld>
            <a:endParaRPr lang="en-US"/>
          </a:p>
        </p:txBody>
      </p:sp>
    </p:spTree>
    <p:extLst>
      <p:ext uri="{BB962C8B-B14F-4D97-AF65-F5344CB8AC3E}">
        <p14:creationId xmlns:p14="http://schemas.microsoft.com/office/powerpoint/2010/main" val="904313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funding should be used to;</a:t>
            </a:r>
          </a:p>
          <a:p>
            <a:r>
              <a:rPr lang="en-GB" altLang="en-US" sz="1200" dirty="0">
                <a:solidFill>
                  <a:schemeClr val="bg2">
                    <a:lumMod val="25000"/>
                  </a:schemeClr>
                </a:solidFill>
                <a:latin typeface="Open Sans" panose="020B0604020202020204" charset="0"/>
                <a:ea typeface="Open Sans" panose="020B0604020202020204" charset="0"/>
                <a:cs typeface="Open Sans" panose="020B0604020202020204" charset="0"/>
              </a:rPr>
              <a:t>Develop or add to the PE, physical activity and sport that your school provides.</a:t>
            </a:r>
          </a:p>
          <a:p>
            <a:endParaRPr lang="en-GB" altLang="en-US" sz="1200" dirty="0">
              <a:solidFill>
                <a:schemeClr val="bg2">
                  <a:lumMod val="25000"/>
                </a:schemeClr>
              </a:solidFill>
              <a:latin typeface="Open Sans" panose="020B0604020202020204" charset="0"/>
              <a:ea typeface="Open Sans" panose="020B0604020202020204" charset="0"/>
              <a:cs typeface="Open Sans" panose="020B0604020202020204" charset="0"/>
            </a:endParaRPr>
          </a:p>
          <a:p>
            <a:r>
              <a:rPr lang="en-GB" altLang="en-US" sz="1200" dirty="0">
                <a:solidFill>
                  <a:schemeClr val="bg2">
                    <a:lumMod val="25000"/>
                  </a:schemeClr>
                </a:solidFill>
                <a:latin typeface="Open Sans" panose="020B0604020202020204" charset="0"/>
                <a:ea typeface="Open Sans" panose="020B0604020202020204" charset="0"/>
                <a:cs typeface="Open Sans" panose="020B0604020202020204" charset="0"/>
              </a:rPr>
              <a:t>Build capacity and capability within the school to ensure that improvements made now will benefit pupils joining the school in the future years</a:t>
            </a:r>
          </a:p>
          <a:p>
            <a:endParaRPr lang="en-US" dirty="0"/>
          </a:p>
          <a:p>
            <a:r>
              <a:rPr lang="en-US" dirty="0"/>
              <a:t>This is going to be different to how schools have tackled this before. Current restrictions and guidelines are going to have an impact on what this looks like in schools. But this is still part of the grant conditions and so time and consideration to develop provision accordingly should still be spent in order to be effective. We encourage schools to revise their planned funding. This is explored further in module 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84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Schools should not use their funding to; </a:t>
            </a:r>
          </a:p>
          <a:p>
            <a:r>
              <a:rPr lang="en-US"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Employ coaches or specialist teachers to cover PPA arrangements - these should come out of your core staffing budgets</a:t>
            </a:r>
          </a:p>
          <a:p>
            <a:endParaRPr lang="en-US"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Teach the minimum requirements of the national curriculum – with the exception of top-up swimming lessons after pupils’ completion of core lessons </a:t>
            </a:r>
            <a:r>
              <a:rPr lang="en-US"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(or, in the case of academies and free schools, to teach your existing PE curriculum)</a:t>
            </a:r>
          </a:p>
          <a:p>
            <a:endParaRPr lang="en-US"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r>
              <a:rPr lang="en-US"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Fund capital expenditure – we are often asked what constitutes capital spend, </a:t>
            </a:r>
            <a:r>
              <a:rPr lang="en-GB" sz="1200" dirty="0">
                <a:latin typeface="Open Sans" panose="020B0604020202020204" charset="0"/>
                <a:ea typeface="Open Sans" panose="020B0604020202020204" charset="0"/>
                <a:cs typeface="Open Sans" panose="020B0604020202020204" charset="0"/>
              </a:rPr>
              <a:t>the Department for Education’s response to this question is that the DfE does not set the capitalisation policy for each school. School business managers, school accountants and their auditors are best placed to advise on a school’s agreed capitalisation policy</a:t>
            </a:r>
            <a:endParaRPr lang="en-US"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endParaRPr lang="en-US" dirty="0"/>
          </a:p>
          <a:p>
            <a:r>
              <a:rPr lang="en-US" dirty="0"/>
              <a:t>Website reporting should be transparent and demonstrate clearly where the funding is going. Within our role we have a responsibility to review </a:t>
            </a:r>
            <a:r>
              <a:rPr lang="en-US" dirty="0" err="1"/>
              <a:t>norfolk</a:t>
            </a:r>
            <a:r>
              <a:rPr lang="en-US" dirty="0"/>
              <a:t> schools website reports in a </a:t>
            </a:r>
            <a:r>
              <a:rPr lang="en-US" dirty="0" err="1"/>
              <a:t>non-judgemental</a:t>
            </a:r>
            <a:r>
              <a:rPr lang="en-US" dirty="0"/>
              <a:t> way to help understand where the 6 million pounds a year that is coming into our county is being spent. We can support schools on how to keep to these conditions of the grant.</a:t>
            </a:r>
          </a:p>
        </p:txBody>
      </p:sp>
      <p:sp>
        <p:nvSpPr>
          <p:cNvPr id="4" name="Slide Number Placeholder 3"/>
          <p:cNvSpPr>
            <a:spLocks noGrp="1"/>
          </p:cNvSpPr>
          <p:nvPr>
            <p:ph type="sldNum" sz="quarter" idx="5"/>
          </p:nvPr>
        </p:nvSpPr>
        <p:spPr/>
        <p:txBody>
          <a:bodyPr/>
          <a:lstStyle/>
          <a:p>
            <a:fld id="{6296E4FC-2FC9-E349-8490-D47D2ABE2599}" type="slidenum">
              <a:rPr lang="en-US" smtClean="0"/>
              <a:t>36</a:t>
            </a:fld>
            <a:endParaRPr lang="en-US"/>
          </a:p>
        </p:txBody>
      </p:sp>
    </p:spTree>
    <p:extLst>
      <p:ext uri="{BB962C8B-B14F-4D97-AF65-F5344CB8AC3E}">
        <p14:creationId xmlns:p14="http://schemas.microsoft.com/office/powerpoint/2010/main" val="3990061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Coaches can be a fantastic resource offering skills, knowledge and experience where there is an identified gap but there are considerations when you are deploying external providers</a:t>
            </a:r>
          </a:p>
          <a:p>
            <a:pPr marL="171450" indent="-171450">
              <a:lnSpc>
                <a:spcPct val="150000"/>
              </a:lnSpc>
              <a:buFont typeface="Arial" panose="020B0604020202020204" pitchFamily="34" charset="0"/>
              <a:buChar char="•"/>
              <a:defRPr/>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First off, ensure that any external providers are deployed safely, considering how they interact with staff and pupils in your school and also whether they coach outside of your school and in community settings, what is your policy on this?</a:t>
            </a:r>
          </a:p>
          <a:p>
            <a:pPr marL="171450" indent="-171450">
              <a:lnSpc>
                <a:spcPct val="150000"/>
              </a:lnSpc>
              <a:buFont typeface="Arial" panose="020B0604020202020204" pitchFamily="34" charset="0"/>
              <a:buChar char="•"/>
              <a:defRPr/>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Be clear about what skills gaps you are filling through an external provider </a:t>
            </a:r>
          </a:p>
          <a:p>
            <a:pPr marL="171450" indent="-171450">
              <a:lnSpc>
                <a:spcPct val="150000"/>
              </a:lnSpc>
              <a:buFont typeface="Arial" panose="020B0604020202020204" pitchFamily="34" charset="0"/>
              <a:buChar char="•"/>
              <a:defRPr/>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Coaches should not replace teachers - this is not effective or sustainable. Coaches and teachers have very different skills and knowledge that can be complimentary but a coach isn’t trained to do the job of a teacher. Also, consider if the funding stops tomorrow, how would you pay for the coach? If you couldn’t what would happen to the quality of your practice and the skills/knowledge of school staff?</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Coach and teacher working together can be very powerful, if the coach is working to upskill a teacher set a timeline, this should not be an indefinite arrangement</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The PE and Sport Premium cannot be used to cover PPA</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Maintain ownership of </a:t>
            </a:r>
            <a:r>
              <a:rPr lang="en-GB" altLang="en-US" sz="1200" u="sng" dirty="0">
                <a:solidFill>
                  <a:schemeClr val="tx1">
                    <a:lumMod val="75000"/>
                    <a:lumOff val="25000"/>
                  </a:schemeClr>
                </a:solidFill>
                <a:latin typeface="Open Sans" panose="020B0604020202020204" charset="0"/>
                <a:ea typeface="Open Sans" panose="020B0604020202020204" charset="0"/>
                <a:cs typeface="Open Sans" panose="020B0604020202020204" charset="0"/>
              </a:rPr>
              <a:t>your</a:t>
            </a: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 outcomes and set them with the coach/provider, you remain responsible for delivery and outcomes. </a:t>
            </a:r>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052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50000"/>
              </a:lnSpc>
              <a:spcBef>
                <a:spcPts val="1000"/>
              </a:spcBef>
              <a:buFont typeface="Arial" panose="020B0604020202020204" pitchFamily="34" charset="0"/>
              <a:buNone/>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Remember to get the most out of your funding you need to;</a:t>
            </a:r>
          </a:p>
          <a:p>
            <a:pPr marL="228600" lvl="0" indent="-228600">
              <a:lnSpc>
                <a:spcPct val="150000"/>
              </a:lnSpc>
              <a:spcBef>
                <a:spcPts val="1000"/>
              </a:spcBef>
              <a:buFont typeface="Arial" panose="020B0604020202020204" pitchFamily="34" charset="0"/>
              <a:buChar cha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Get the right coach that fits your values and outcomes and is right for </a:t>
            </a:r>
            <a:r>
              <a:rPr lang="en-GB" altLang="en-US" sz="1200" i="1" dirty="0">
                <a:solidFill>
                  <a:schemeClr val="tx1">
                    <a:lumMod val="75000"/>
                    <a:lumOff val="25000"/>
                  </a:schemeClr>
                </a:solidFill>
                <a:latin typeface="Open Sans" panose="020B0604020202020204" charset="0"/>
                <a:ea typeface="Open Sans" panose="020B0604020202020204" charset="0"/>
                <a:cs typeface="Open Sans" panose="020B0604020202020204" charset="0"/>
              </a:rPr>
              <a:t>your</a:t>
            </a:r>
            <a:r>
              <a:rPr lang="en-GB" altLang="en-US" sz="1200" i="0" dirty="0">
                <a:solidFill>
                  <a:schemeClr val="tx1">
                    <a:lumMod val="75000"/>
                    <a:lumOff val="25000"/>
                  </a:schemeClr>
                </a:solidFill>
                <a:latin typeface="Open Sans" panose="020B0604020202020204" charset="0"/>
                <a:ea typeface="Open Sans" panose="020B0604020202020204" charset="0"/>
                <a:cs typeface="Open Sans" panose="020B0604020202020204" charset="0"/>
              </a:rPr>
              <a:t> school</a:t>
            </a:r>
            <a:endPar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marL="228600" lvl="0" indent="-228600">
              <a:lnSpc>
                <a:spcPct val="150000"/>
              </a:lnSpc>
              <a:spcBef>
                <a:spcPts val="1000"/>
              </a:spcBef>
              <a:buFont typeface="Arial" panose="020B0604020202020204" pitchFamily="34" charset="0"/>
              <a:buChar cha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Recruit/induct/manage and monitor coaches the same way you would any other member of staff</a:t>
            </a:r>
          </a:p>
          <a:p>
            <a:pPr marL="228600" lvl="0" indent="-228600">
              <a:lnSpc>
                <a:spcPct val="150000"/>
              </a:lnSpc>
              <a:spcBef>
                <a:spcPts val="1000"/>
              </a:spcBef>
              <a:buFont typeface="Arial" panose="020B0604020202020204" pitchFamily="34" charset="0"/>
              <a:buChar cha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Consider the appropriate qualifications for what you are asking them to do, someone coaching a football team will need very different skills than someone looking to engage your inactive pupils through a fun play session.</a:t>
            </a:r>
          </a:p>
          <a:p>
            <a:pPr marL="228600" lvl="0" indent="-228600">
              <a:lnSpc>
                <a:spcPct val="150000"/>
              </a:lnSpc>
              <a:spcBef>
                <a:spcPts val="1000"/>
              </a:spcBef>
              <a:buFont typeface="Arial" panose="020B0604020202020204" pitchFamily="34" charset="0"/>
              <a:buChar cha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Maintain ownership of </a:t>
            </a:r>
            <a:r>
              <a:rPr lang="en-GB" altLang="en-US" sz="1200" u="sng" dirty="0">
                <a:solidFill>
                  <a:schemeClr val="tx1">
                    <a:lumMod val="75000"/>
                    <a:lumOff val="25000"/>
                  </a:schemeClr>
                </a:solidFill>
                <a:latin typeface="Open Sans" panose="020B0604020202020204" charset="0"/>
                <a:ea typeface="Open Sans" panose="020B0604020202020204" charset="0"/>
                <a:cs typeface="Open Sans" panose="020B0604020202020204" charset="0"/>
              </a:rPr>
              <a:t>your</a:t>
            </a: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 outcomes and ensure this is in agreement with the coach from the offset </a:t>
            </a:r>
          </a:p>
          <a:p>
            <a:pPr marL="228600" lvl="0" indent="-228600">
              <a:lnSpc>
                <a:spcPct val="150000"/>
              </a:lnSpc>
              <a:spcBef>
                <a:spcPts val="1000"/>
              </a:spcBef>
              <a:buFont typeface="Arial" panose="020B0604020202020204" pitchFamily="34" charset="0"/>
              <a:buChar cha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maintain duty of care and remember coaches are expected be observed by Ofsted/senior leaders as any teacher would.</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Coaches can be fantastic assets when employed and deployed properly, a guide is available at the link on the slide to help effectively deploy external coaches and providers, it should be noted that this was written prior to covid-19.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525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90000"/>
              </a:lnSpc>
              <a:spcBef>
                <a:spcPts val="1000"/>
              </a:spcBef>
              <a:buFont typeface="Arial" panose="020B0604020202020204" pitchFamily="34" charset="0"/>
              <a:buNone/>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Planning your spend is explored in detail in module 3 but these are the basic principles to consider;</a:t>
            </a:r>
          </a:p>
          <a:p>
            <a:pPr marL="228600" lvl="0" indent="-228600">
              <a:lnSpc>
                <a:spcPct val="90000"/>
              </a:lnSpc>
              <a:spcBef>
                <a:spcPts val="1000"/>
              </a:spcBef>
              <a:buFont typeface="Arial" panose="020B0604020202020204" pitchFamily="34" charset="0"/>
              <a:buChar cha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Ensure all staff understand and contribute to the PE &amp; Sport premium plan</a:t>
            </a:r>
          </a:p>
          <a:p>
            <a:pPr marL="228600" lvl="0" indent="-228600">
              <a:lnSpc>
                <a:spcPct val="90000"/>
              </a:lnSpc>
              <a:spcBef>
                <a:spcPts val="1000"/>
              </a:spcBef>
              <a:buFont typeface="Arial" panose="020B0604020202020204" pitchFamily="34" charset="0"/>
              <a:buChar cha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Involve all stakeholders (governors, pupils etc)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Interventions and activities should relate to the outcome. </a:t>
            </a:r>
            <a:r>
              <a:rPr lang="en-GB" altLang="en-US" sz="1200" dirty="0"/>
              <a:t>Be clear about the outcomes you want to achieve and ensure the intervention put in place is appropriate to achieve this. How do you know it will and has made a difference and what evidence do you have to support this? </a:t>
            </a:r>
            <a:endPar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marL="228600" lvl="0" indent="-228600">
              <a:lnSpc>
                <a:spcPct val="90000"/>
              </a:lnSpc>
              <a:spcBef>
                <a:spcPts val="1000"/>
              </a:spcBef>
              <a:buFont typeface="Arial" panose="020B0604020202020204" pitchFamily="34" charset="0"/>
              <a:buChar cha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Allow ideas to be flexible and creative – take risks, this funding gives you a chance to try new strategies and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93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explore how physical activity can be used as a tool to improve outcomes for young people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672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defRPr/>
            </a:pPr>
            <a:r>
              <a:rPr lang="en-GB" sz="1200" dirty="0">
                <a:solidFill>
                  <a:schemeClr val="bg2">
                    <a:lumMod val="25000"/>
                  </a:schemeClr>
                </a:solidFill>
                <a:latin typeface="Open Sans" panose="020B0604020202020204" charset="0"/>
                <a:ea typeface="Open Sans" panose="020B0604020202020204" charset="0"/>
                <a:cs typeface="Open Sans" panose="020B0604020202020204" charset="0"/>
              </a:rPr>
              <a:t>Swimming</a:t>
            </a:r>
          </a:p>
          <a:p>
            <a:pPr>
              <a:lnSpc>
                <a:spcPct val="150000"/>
              </a:lnSpc>
              <a:defRPr/>
            </a:pPr>
            <a:r>
              <a:rPr lang="en-GB" sz="1200" dirty="0">
                <a:solidFill>
                  <a:schemeClr val="bg2">
                    <a:lumMod val="25000"/>
                  </a:schemeClr>
                </a:solidFill>
                <a:latin typeface="Open Sans" panose="020B0604020202020204" charset="0"/>
                <a:ea typeface="Open Sans" panose="020B0604020202020204" charset="0"/>
                <a:cs typeface="Open Sans" panose="020B0604020202020204" charset="0"/>
              </a:rPr>
              <a:t>The premium can be used to fund the professional development and training that are available to schools to train staff to support high quality swimming and water safety lessons for their pupils.</a:t>
            </a:r>
          </a:p>
          <a:p>
            <a:pPr>
              <a:lnSpc>
                <a:spcPct val="150000"/>
              </a:lnSpc>
              <a:defRPr/>
            </a:pPr>
            <a:endParaRPr lang="en-GB" sz="1200" dirty="0">
              <a:solidFill>
                <a:schemeClr val="bg2">
                  <a:lumMod val="25000"/>
                </a:schemeClr>
              </a:solidFill>
              <a:latin typeface="Open Sans" panose="020B0604020202020204" charset="0"/>
              <a:ea typeface="Open Sans" panose="020B0604020202020204" charset="0"/>
              <a:cs typeface="Open Sans" panose="020B0604020202020204" charset="0"/>
            </a:endParaRPr>
          </a:p>
          <a:p>
            <a:pPr>
              <a:lnSpc>
                <a:spcPct val="150000"/>
              </a:lnSpc>
              <a:defRPr/>
            </a:pPr>
            <a:r>
              <a:rPr lang="en-GB" sz="1200" dirty="0">
                <a:solidFill>
                  <a:schemeClr val="bg2">
                    <a:lumMod val="25000"/>
                  </a:schemeClr>
                </a:solidFill>
                <a:latin typeface="Open Sans" panose="020B0604020202020204" charset="0"/>
                <a:ea typeface="Open Sans" panose="020B0604020202020204" charset="0"/>
                <a:cs typeface="Open Sans" panose="020B0604020202020204" charset="0"/>
              </a:rPr>
              <a:t>The premium may also be used to provide additional top-up swimming lessons to pupils who have not been able to meet the national curriculum requirements for swimming and water safety after the delivery of core swimming and water safety lessons. At the end of key stage 2 all pupils are expected to be able to swim confidently and know how to be safe in and around water.</a:t>
            </a:r>
          </a:p>
          <a:p>
            <a:pPr>
              <a:lnSpc>
                <a:spcPct val="150000"/>
              </a:lnSpc>
              <a:defRPr/>
            </a:pPr>
            <a:endParaRPr lang="en-GB" sz="1200" dirty="0">
              <a:solidFill>
                <a:schemeClr val="bg2">
                  <a:lumMod val="25000"/>
                </a:schemeClr>
              </a:solidFill>
              <a:latin typeface="Open Sans" panose="020B0604020202020204" charset="0"/>
              <a:ea typeface="Open Sans" panose="020B0604020202020204" charset="0"/>
              <a:cs typeface="Open Sans" panose="020B0604020202020204" charset="0"/>
            </a:endParaRPr>
          </a:p>
          <a:p>
            <a:pPr>
              <a:lnSpc>
                <a:spcPct val="150000"/>
              </a:lnSpc>
              <a:defRPr/>
            </a:pPr>
            <a:r>
              <a:rPr lang="en-GB" sz="1200" dirty="0">
                <a:solidFill>
                  <a:schemeClr val="bg2">
                    <a:lumMod val="25000"/>
                  </a:schemeClr>
                </a:solidFill>
                <a:latin typeface="Open Sans" panose="020B0604020202020204" charset="0"/>
                <a:ea typeface="Open Sans" panose="020B0604020202020204" charset="0"/>
                <a:cs typeface="Open Sans" panose="020B0604020202020204" charset="0"/>
              </a:rPr>
              <a:t>Schools are required to publish information on the percentage of their pupils in year 6 who met each of the 3 swimming and water safety national curriculum requirements. Even if data from 2019-20 is not available due to school closures please be reminded that reporting this on your website is still required. Schools should state the data they do have or the reason for no data being available.</a:t>
            </a:r>
          </a:p>
          <a:p>
            <a:pPr>
              <a:lnSpc>
                <a:spcPct val="150000"/>
              </a:lnSpc>
              <a:defRPr/>
            </a:pPr>
            <a:endParaRPr lang="en-GB" sz="1200" dirty="0">
              <a:solidFill>
                <a:schemeClr val="bg2">
                  <a:lumMod val="25000"/>
                </a:schemeClr>
              </a:solidFill>
              <a:latin typeface="Open Sans" panose="020B0604020202020204" charset="0"/>
              <a:ea typeface="Open Sans" panose="020B0604020202020204" charset="0"/>
              <a:cs typeface="Open Sans" panose="020B060402020202020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1200" dirty="0">
                <a:solidFill>
                  <a:schemeClr val="bg2">
                    <a:lumMod val="25000"/>
                  </a:schemeClr>
                </a:solidFill>
                <a:latin typeface="Open Sans" panose="020B0604020202020204" charset="0"/>
                <a:ea typeface="Open Sans" panose="020B0604020202020204" charset="0"/>
                <a:cs typeface="Open Sans" panose="020B0604020202020204" charset="0"/>
              </a:rPr>
              <a:t>There is currently still the expectation that reporting swimming data for 2020-21 will be expected so please plan to reintroduce swimming during the year as guidelines allow.</a:t>
            </a:r>
          </a:p>
          <a:p>
            <a:pPr>
              <a:lnSpc>
                <a:spcPct val="150000"/>
              </a:lnSpc>
              <a:defRPr/>
            </a:pPr>
            <a:endParaRPr lang="en-GB" sz="1200" dirty="0">
              <a:solidFill>
                <a:schemeClr val="bg2">
                  <a:lumMod val="25000"/>
                </a:schemeClr>
              </a:solidFill>
              <a:latin typeface="Open Sans" panose="020B0604020202020204" charset="0"/>
              <a:ea typeface="Open Sans" panose="020B0604020202020204" charset="0"/>
              <a:cs typeface="Open Sans" panose="020B0604020202020204" charset="0"/>
            </a:endParaRPr>
          </a:p>
          <a:p>
            <a:pPr>
              <a:lnSpc>
                <a:spcPct val="150000"/>
              </a:lnSpc>
              <a:defRPr/>
            </a:pPr>
            <a:endParaRPr lang="en-GB" sz="1200" dirty="0">
              <a:solidFill>
                <a:schemeClr val="bg2">
                  <a:lumMod val="25000"/>
                </a:schemeClr>
              </a:solidFill>
              <a:latin typeface="Open Sans" panose="020B0604020202020204" charset="0"/>
              <a:ea typeface="Open Sans" panose="020B0604020202020204" charset="0"/>
              <a:cs typeface="Open Sans" panose="020B060402020202020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9281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altLang="en-US" sz="1200" dirty="0">
                <a:solidFill>
                  <a:schemeClr val="bg2">
                    <a:lumMod val="25000"/>
                  </a:schemeClr>
                </a:solidFill>
                <a:latin typeface="Open Sans" panose="020B0604020202020204" charset="0"/>
                <a:ea typeface="Open Sans" panose="020B0604020202020204" charset="0"/>
                <a:cs typeface="Open Sans" panose="020B0604020202020204" charset="0"/>
              </a:rPr>
              <a:t>Schools have been given the funding directly and therefore trusted to make the right decisions for pupils so we need to maximise the impact. Like other areas of school, there are also some measures in place to check that.</a:t>
            </a:r>
          </a:p>
          <a:p>
            <a:pPr marL="0" indent="0">
              <a:lnSpc>
                <a:spcPct val="150000"/>
              </a:lnSpc>
              <a:buFont typeface="Arial" panose="020B0604020202020204" pitchFamily="34" charset="0"/>
              <a:buNone/>
            </a:pPr>
            <a:endParaRPr lang="en-GB" altLang="en-US" sz="1200" dirty="0">
              <a:solidFill>
                <a:schemeClr val="bg2">
                  <a:lumMod val="25000"/>
                </a:schemeClr>
              </a:solidFill>
              <a:latin typeface="Open Sans" panose="020B0604020202020204" charset="0"/>
              <a:ea typeface="Open Sans" panose="020B0604020202020204" charset="0"/>
              <a:cs typeface="Open Sans" panose="020B0604020202020204" charset="0"/>
            </a:endParaRPr>
          </a:p>
          <a:p>
            <a:pPr marL="342900" indent="-342900">
              <a:lnSpc>
                <a:spcPct val="150000"/>
              </a:lnSpc>
              <a:buFont typeface="Arial" panose="020B0604020202020204" pitchFamily="34" charset="0"/>
              <a:buChar char="•"/>
            </a:pPr>
            <a:r>
              <a:rPr lang="en-GB" altLang="en-US" sz="1200" dirty="0">
                <a:solidFill>
                  <a:schemeClr val="bg2">
                    <a:lumMod val="25000"/>
                  </a:schemeClr>
                </a:solidFill>
                <a:latin typeface="Open Sans" panose="020B0604020202020204" charset="0"/>
                <a:ea typeface="Open Sans" panose="020B0604020202020204" charset="0"/>
                <a:cs typeface="Open Sans" panose="020B0604020202020204" charset="0"/>
              </a:rPr>
              <a:t>Your Website reporting needs to have been complete by 31st July. </a:t>
            </a:r>
          </a:p>
          <a:p>
            <a:pPr marL="342900" indent="-342900">
              <a:lnSpc>
                <a:spcPct val="150000"/>
              </a:lnSpc>
              <a:buFont typeface="Arial" panose="020B0604020202020204" pitchFamily="34" charset="0"/>
              <a:buChar char="•"/>
            </a:pPr>
            <a:r>
              <a:rPr lang="en-GB" altLang="en-US" sz="1200" dirty="0">
                <a:solidFill>
                  <a:schemeClr val="bg2">
                    <a:lumMod val="25000"/>
                  </a:schemeClr>
                </a:solidFill>
                <a:latin typeface="Open Sans" panose="020B0604020202020204" charset="0"/>
                <a:ea typeface="Open Sans" panose="020B0604020202020204" charset="0"/>
                <a:cs typeface="Open Sans" panose="020B0604020202020204" charset="0"/>
              </a:rPr>
              <a:t>The new Ofsted framework includes personal development and many other areas that can be met by increasing physical activity levels</a:t>
            </a:r>
          </a:p>
          <a:p>
            <a:pPr marL="342900" indent="-342900">
              <a:lnSpc>
                <a:spcPct val="150000"/>
              </a:lnSpc>
              <a:buFont typeface="Arial" panose="020B0604020202020204" pitchFamily="34" charset="0"/>
              <a:buChar char="•"/>
            </a:pPr>
            <a:r>
              <a:rPr lang="en-GB" altLang="en-US" sz="1200" dirty="0">
                <a:solidFill>
                  <a:schemeClr val="bg2">
                    <a:lumMod val="25000"/>
                  </a:schemeClr>
                </a:solidFill>
                <a:latin typeface="Open Sans" panose="020B0604020202020204" charset="0"/>
                <a:ea typeface="Open Sans" panose="020B0604020202020204" charset="0"/>
                <a:cs typeface="Open Sans" panose="020B0604020202020204" charset="0"/>
              </a:rPr>
              <a:t>The new RSHE curriculum now includes much more comprehensive areas around health and well being</a:t>
            </a:r>
          </a:p>
          <a:p>
            <a:pPr marL="342900" indent="-342900">
              <a:lnSpc>
                <a:spcPct val="150000"/>
              </a:lnSpc>
              <a:buFont typeface="Arial" panose="020B0604020202020204" pitchFamily="34" charset="0"/>
              <a:buChar char="•"/>
            </a:pPr>
            <a:r>
              <a:rPr lang="en-GB" altLang="en-US" sz="1200" dirty="0">
                <a:solidFill>
                  <a:schemeClr val="bg2">
                    <a:lumMod val="25000"/>
                  </a:schemeClr>
                </a:solidFill>
                <a:latin typeface="Open Sans" panose="020B0604020202020204" charset="0"/>
                <a:ea typeface="Open Sans" panose="020B0604020202020204" charset="0"/>
                <a:cs typeface="Open Sans" panose="020B0604020202020204" charset="0"/>
              </a:rPr>
              <a:t>Your School Governing Body should be questioning and monitoring the impact of the spend. Active Norfolk can support school governors to do this too.</a:t>
            </a:r>
          </a:p>
          <a:p>
            <a:pPr marL="342900" indent="-342900">
              <a:lnSpc>
                <a:spcPct val="150000"/>
              </a:lnSpc>
              <a:buFont typeface="Arial" panose="020B0604020202020204" pitchFamily="34" charset="0"/>
              <a:buChar char="•"/>
            </a:pPr>
            <a:r>
              <a:rPr lang="en-GB" altLang="en-US" sz="1200" dirty="0">
                <a:solidFill>
                  <a:schemeClr val="bg2">
                    <a:lumMod val="25000"/>
                  </a:schemeClr>
                </a:solidFill>
                <a:latin typeface="Open Sans" panose="020B0604020202020204" charset="0"/>
                <a:ea typeface="Open Sans" panose="020B0604020202020204" charset="0"/>
                <a:cs typeface="Open Sans" panose="020B0604020202020204" charset="0"/>
              </a:rPr>
              <a:t>The Chief Medical Officer recommendation for young peoples activity levels. There is an ambition that young people do 30 minutes of their 60 active minutes a day at school.</a:t>
            </a:r>
          </a:p>
          <a:p>
            <a:pPr marL="342900" indent="-342900">
              <a:lnSpc>
                <a:spcPct val="150000"/>
              </a:lnSpc>
              <a:buFont typeface="Arial" panose="020B0604020202020204" pitchFamily="34" charset="0"/>
              <a:buChar char="•"/>
            </a:pPr>
            <a:r>
              <a:rPr lang="en-GB" altLang="en-US" sz="1200" dirty="0">
                <a:solidFill>
                  <a:schemeClr val="bg2">
                    <a:lumMod val="25000"/>
                  </a:schemeClr>
                </a:solidFill>
                <a:latin typeface="Open Sans" panose="020B0604020202020204" charset="0"/>
                <a:ea typeface="Open Sans" panose="020B0604020202020204" charset="0"/>
                <a:cs typeface="Open Sans" panose="020B0604020202020204" charset="0"/>
              </a:rPr>
              <a:t>The Government Childhood Obesity Strategy, updated 2018 includes the role schools should play in help tackling the national challenge</a:t>
            </a:r>
          </a:p>
          <a:p>
            <a:pPr marL="342900" indent="-342900">
              <a:lnSpc>
                <a:spcPct val="150000"/>
              </a:lnSpc>
              <a:buFont typeface="Arial" panose="020B0604020202020204" pitchFamily="34" charset="0"/>
              <a:buChar char="•"/>
            </a:pPr>
            <a:r>
              <a:rPr lang="en-GB" altLang="en-US" sz="1200" i="1" dirty="0">
                <a:solidFill>
                  <a:schemeClr val="bg2">
                    <a:lumMod val="25000"/>
                  </a:schemeClr>
                </a:solidFill>
                <a:latin typeface="Open Sans" panose="020B0604020202020204" charset="0"/>
                <a:ea typeface="Open Sans" panose="020B0604020202020204" charset="0"/>
                <a:cs typeface="Open Sans" panose="020B0604020202020204" charset="0"/>
              </a:rPr>
              <a:t>Our Conscience – are we getting the best outcomes with this funding?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2487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2000" dirty="0">
                <a:solidFill>
                  <a:schemeClr val="bg2">
                    <a:lumMod val="25000"/>
                  </a:schemeClr>
                </a:solidFill>
                <a:latin typeface="Open Sans" panose="020B0604020202020204" charset="0"/>
                <a:ea typeface="Open Sans" panose="020B0604020202020204" charset="0"/>
                <a:cs typeface="Open Sans" panose="020B0604020202020204" charset="0"/>
              </a:rPr>
              <a:t>Website reporting should include:</a:t>
            </a:r>
          </a:p>
          <a:p>
            <a:r>
              <a:rPr lang="en-GB" altLang="en-US" sz="2000" dirty="0">
                <a:solidFill>
                  <a:schemeClr val="bg2">
                    <a:lumMod val="25000"/>
                  </a:schemeClr>
                </a:solidFill>
                <a:latin typeface="Open Sans" panose="020B0604020202020204" charset="0"/>
                <a:ea typeface="Open Sans" panose="020B0604020202020204" charset="0"/>
                <a:cs typeface="Open Sans" panose="020B0604020202020204" charset="0"/>
              </a:rPr>
              <a:t>the amount of premium received</a:t>
            </a:r>
          </a:p>
          <a:p>
            <a:r>
              <a:rPr lang="en-GB" altLang="en-US" sz="2000" dirty="0">
                <a:solidFill>
                  <a:schemeClr val="bg2">
                    <a:lumMod val="25000"/>
                  </a:schemeClr>
                </a:solidFill>
                <a:latin typeface="Open Sans" panose="020B0604020202020204" charset="0"/>
                <a:ea typeface="Open Sans" panose="020B0604020202020204" charset="0"/>
                <a:cs typeface="Open Sans" panose="020B0604020202020204" charset="0"/>
              </a:rPr>
              <a:t>a full breakdown of how it has been spent (or will be spent)</a:t>
            </a:r>
          </a:p>
          <a:p>
            <a:r>
              <a:rPr lang="en-GB" altLang="en-US" sz="2000" dirty="0">
                <a:solidFill>
                  <a:schemeClr val="bg2">
                    <a:lumMod val="25000"/>
                  </a:schemeClr>
                </a:solidFill>
                <a:latin typeface="Open Sans" panose="020B0604020202020204" charset="0"/>
                <a:ea typeface="Open Sans" panose="020B0604020202020204" charset="0"/>
                <a:cs typeface="Open Sans" panose="020B0604020202020204" charset="0"/>
              </a:rPr>
              <a:t>Any underspend that is going to be carried forward </a:t>
            </a:r>
          </a:p>
          <a:p>
            <a:r>
              <a:rPr lang="en-GB" altLang="en-US" sz="2000" dirty="0">
                <a:solidFill>
                  <a:schemeClr val="bg2">
                    <a:lumMod val="25000"/>
                  </a:schemeClr>
                </a:solidFill>
                <a:latin typeface="Open Sans" panose="020B0604020202020204" charset="0"/>
                <a:ea typeface="Open Sans" panose="020B0604020202020204" charset="0"/>
                <a:cs typeface="Open Sans" panose="020B0604020202020204" charset="0"/>
              </a:rPr>
              <a:t>what impact the school has seen on pupils’ PE and sport participation and attainment</a:t>
            </a:r>
          </a:p>
          <a:p>
            <a:r>
              <a:rPr lang="en-GB" altLang="en-US" sz="2000" dirty="0">
                <a:solidFill>
                  <a:schemeClr val="bg2">
                    <a:lumMod val="25000"/>
                  </a:schemeClr>
                </a:solidFill>
                <a:latin typeface="Open Sans" panose="020B0604020202020204" charset="0"/>
                <a:ea typeface="Open Sans" panose="020B0604020202020204" charset="0"/>
                <a:cs typeface="Open Sans" panose="020B0604020202020204" charset="0"/>
              </a:rPr>
              <a:t>how the improvements will be sustainable in the future</a:t>
            </a:r>
          </a:p>
          <a:p>
            <a:r>
              <a:rPr lang="en-GB" altLang="en-US" sz="2000" dirty="0">
                <a:solidFill>
                  <a:schemeClr val="bg2">
                    <a:lumMod val="25000"/>
                  </a:schemeClr>
                </a:solidFill>
                <a:latin typeface="Open Sans" panose="020B0604020202020204" charset="0"/>
                <a:ea typeface="Open Sans" panose="020B0604020202020204" charset="0"/>
                <a:cs typeface="Open Sans" panose="020B0604020202020204" charset="0"/>
              </a:rPr>
              <a:t>how many pupils within their year 6 cohort can achieve the swimming outcomes listed here.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57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also encourage you to include;</a:t>
            </a:r>
          </a:p>
          <a:p>
            <a:pPr marL="342900" lvl="0" indent="-342900" eaLnBrk="0" fontAlgn="base" hangingPunct="0">
              <a:lnSpc>
                <a:spcPct val="150000"/>
              </a:lnSpc>
              <a:spcBef>
                <a:spcPct val="20000"/>
              </a:spcBef>
              <a:spcAft>
                <a:spcPct val="0"/>
              </a:spcAft>
              <a:buFontTx/>
              <a:buChar char="•"/>
            </a:pPr>
            <a:r>
              <a:rPr lang="en-GB" altLang="en-US" sz="1200" dirty="0">
                <a:solidFill>
                  <a:schemeClr val="bg2">
                    <a:lumMod val="25000"/>
                  </a:schemeClr>
                </a:solidFill>
                <a:cs typeface="Arial"/>
              </a:rPr>
              <a:t>School Improvement and Development Plan links</a:t>
            </a:r>
          </a:p>
          <a:p>
            <a:pPr marL="342900" lvl="0" indent="-342900" eaLnBrk="0" fontAlgn="base" hangingPunct="0">
              <a:lnSpc>
                <a:spcPct val="150000"/>
              </a:lnSpc>
              <a:spcBef>
                <a:spcPct val="20000"/>
              </a:spcBef>
              <a:spcAft>
                <a:spcPct val="0"/>
              </a:spcAft>
              <a:buFontTx/>
              <a:buChar char="•"/>
            </a:pPr>
            <a:r>
              <a:rPr lang="en-GB" altLang="en-US" sz="1200" dirty="0">
                <a:solidFill>
                  <a:schemeClr val="bg2">
                    <a:lumMod val="25000"/>
                  </a:schemeClr>
                </a:solidFill>
                <a:cs typeface="Arial"/>
              </a:rPr>
              <a:t>Previous years reports</a:t>
            </a:r>
          </a:p>
          <a:p>
            <a:pPr marL="342900" lvl="0" indent="-342900" eaLnBrk="0" fontAlgn="base" hangingPunct="0">
              <a:lnSpc>
                <a:spcPct val="150000"/>
              </a:lnSpc>
              <a:spcBef>
                <a:spcPct val="20000"/>
              </a:spcBef>
              <a:spcAft>
                <a:spcPct val="0"/>
              </a:spcAft>
              <a:buFontTx/>
              <a:buChar char="•"/>
            </a:pPr>
            <a:r>
              <a:rPr lang="en-GB" altLang="en-US" sz="1200" dirty="0">
                <a:solidFill>
                  <a:schemeClr val="bg2">
                    <a:lumMod val="25000"/>
                  </a:schemeClr>
                </a:solidFill>
                <a:cs typeface="Arial"/>
              </a:rPr>
              <a:t>% of funding allocated for each area</a:t>
            </a:r>
          </a:p>
          <a:p>
            <a:pPr marL="342900" lvl="0" indent="-342900" eaLnBrk="0" fontAlgn="base" hangingPunct="0">
              <a:lnSpc>
                <a:spcPct val="150000"/>
              </a:lnSpc>
              <a:spcBef>
                <a:spcPct val="20000"/>
              </a:spcBef>
              <a:spcAft>
                <a:spcPct val="0"/>
              </a:spcAft>
              <a:buFontTx/>
              <a:buChar char="•"/>
            </a:pPr>
            <a:r>
              <a:rPr lang="en-GB" altLang="en-US" sz="1200" dirty="0">
                <a:solidFill>
                  <a:schemeClr val="bg2">
                    <a:lumMod val="25000"/>
                  </a:schemeClr>
                </a:solidFill>
                <a:cs typeface="Arial"/>
              </a:rPr>
              <a:t>Anecdotal evidence</a:t>
            </a:r>
          </a:p>
          <a:p>
            <a:pPr marL="342900" lvl="0" indent="-342900" eaLnBrk="0" fontAlgn="base" hangingPunct="0">
              <a:lnSpc>
                <a:spcPct val="150000"/>
              </a:lnSpc>
              <a:spcBef>
                <a:spcPct val="20000"/>
              </a:spcBef>
              <a:spcAft>
                <a:spcPct val="0"/>
              </a:spcAft>
              <a:buFontTx/>
              <a:buChar char="•"/>
            </a:pPr>
            <a:r>
              <a:rPr lang="en-GB" altLang="en-US" sz="1200" dirty="0">
                <a:solidFill>
                  <a:schemeClr val="bg2">
                    <a:lumMod val="25000"/>
                  </a:schemeClr>
                </a:solidFill>
                <a:cs typeface="Arial"/>
              </a:rPr>
              <a:t>Photos</a:t>
            </a:r>
          </a:p>
          <a:p>
            <a:pPr marL="0" lvl="0" indent="0" eaLnBrk="0" fontAlgn="base" hangingPunct="0">
              <a:lnSpc>
                <a:spcPct val="150000"/>
              </a:lnSpc>
              <a:spcBef>
                <a:spcPct val="20000"/>
              </a:spcBef>
              <a:spcAft>
                <a:spcPct val="0"/>
              </a:spcAft>
              <a:buFontTx/>
              <a:buNone/>
            </a:pPr>
            <a:r>
              <a:rPr lang="en-GB" altLang="en-US" sz="1200" dirty="0">
                <a:solidFill>
                  <a:schemeClr val="bg2">
                    <a:lumMod val="25000"/>
                  </a:schemeClr>
                </a:solidFill>
                <a:cs typeface="Arial"/>
              </a:rPr>
              <a:t>You can find the recommended template following the link on this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3440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To summarise;</a:t>
            </a:r>
          </a:p>
          <a:p>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Physical activity is a tool that can help improve wider outcomes and priorities</a:t>
            </a:r>
          </a:p>
          <a:p>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The PE and Sport Premium (ignore the name) is ring-fenced funding to help you to do that</a:t>
            </a:r>
          </a:p>
          <a:p>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Make the premium work for your school and your pupils, especially at this challenging time with good planning and creativity</a:t>
            </a:r>
          </a:p>
          <a:p>
            <a:pPr marL="0" indent="0">
              <a:lnSpc>
                <a:spcPct val="150000"/>
              </a:lnSpc>
              <a:buNone/>
            </a:pPr>
            <a:endParaRPr lang="en-GB" b="1" dirty="0"/>
          </a:p>
          <a:p>
            <a:pPr marL="0" indent="0">
              <a:lnSpc>
                <a:spcPct val="150000"/>
              </a:lnSpc>
              <a:buNone/>
            </a:pPr>
            <a:r>
              <a:rPr lang="en-GB" b="1" dirty="0"/>
              <a:t>Now Move on to Module 3 </a:t>
            </a:r>
          </a:p>
          <a:p>
            <a:pPr marL="0" indent="0">
              <a:lnSpc>
                <a:spcPct val="150000"/>
              </a:lnSpc>
              <a:buNone/>
            </a:pPr>
            <a:r>
              <a:rPr lang="en-GB" i="1" dirty="0"/>
              <a:t>‘Let’s rethink your PE &amp; Sport Premium to achieve the best outcomes for pupils’</a:t>
            </a:r>
            <a:r>
              <a:rPr lang="en-GB" dirty="0"/>
              <a:t>	</a:t>
            </a:r>
          </a:p>
          <a:p>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680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role that Active Norfolk can play, please feel free to get in touch with us for support around your PE and Sports Premium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097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570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module 3.</a:t>
            </a:r>
          </a:p>
          <a:p>
            <a:r>
              <a:rPr lang="en-US" dirty="0"/>
              <a:t>Having completed modules 1 &amp; 2 we’ll now begin to think about rethinking your PE &amp; Sport Premium funding to achieve the best outcomes for your pupils.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5951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two modules we have seen that physical activity is a tool that can help a broad range of outcomes in a school, from improving mental and physical health, promoting positive social </a:t>
            </a:r>
            <a:r>
              <a:rPr lang="en-US" dirty="0" err="1"/>
              <a:t>behaviours</a:t>
            </a:r>
            <a:r>
              <a:rPr lang="en-US" dirty="0"/>
              <a:t> and improving education outcomes. We also learned that the PE and Sport Premium is ringfenced funding to help </a:t>
            </a:r>
            <a:r>
              <a:rPr lang="en-US" dirty="0" err="1"/>
              <a:t>realise</a:t>
            </a:r>
            <a:r>
              <a:rPr lang="en-US" dirty="0"/>
              <a:t> these benefits through physical activity. </a:t>
            </a:r>
          </a:p>
          <a:p>
            <a:pPr marL="0" indent="0">
              <a:lnSpc>
                <a:spcPct val="150000"/>
              </a:lnSpc>
              <a:buNone/>
            </a:pPr>
            <a:endParaRPr lang="en-GB" b="1" dirty="0"/>
          </a:p>
          <a:p>
            <a:pPr marL="0" indent="0">
              <a:lnSpc>
                <a:spcPct val="150000"/>
              </a:lnSpc>
              <a:buNone/>
            </a:pPr>
            <a:r>
              <a:rPr lang="en-GB" b="1" dirty="0"/>
              <a:t>So now  Module 3 </a:t>
            </a:r>
          </a:p>
          <a:p>
            <a:pPr marL="0" indent="0">
              <a:lnSpc>
                <a:spcPct val="150000"/>
              </a:lnSpc>
              <a:buNone/>
            </a:pPr>
            <a:r>
              <a:rPr lang="en-GB" i="1" dirty="0"/>
              <a:t>‘Let’s rethink your PE &amp; Sport Premium to achieve the best outcomes for pupils’</a:t>
            </a:r>
            <a:r>
              <a:rPr lang="en-GB" dirty="0"/>
              <a:t>	</a:t>
            </a:r>
          </a:p>
          <a:p>
            <a:pPr marL="0" indent="0">
              <a:lnSpc>
                <a:spcPct val="150000"/>
              </a:lnSpc>
              <a:buNone/>
            </a:pPr>
            <a:r>
              <a:rPr lang="en-GB" dirty="0"/>
              <a:t>We will explore how can we get the most out of our funding and maximise the impact of physical activity in school.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680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of this module are to;</a:t>
            </a:r>
          </a:p>
          <a:p>
            <a:pPr marL="342900" indent="-342900">
              <a:buFont typeface="Arial" panose="020B0604020202020204" pitchFamily="34" charset="0"/>
              <a:buChar char="•"/>
            </a:pPr>
            <a:r>
              <a:rPr lang="en-GB" sz="1200" b="1" dirty="0">
                <a:solidFill>
                  <a:schemeClr val="bg2">
                    <a:lumMod val="25000"/>
                  </a:schemeClr>
                </a:solidFill>
                <a:latin typeface="Open Sans Light" panose="020B0604020202020204" charset="0"/>
                <a:ea typeface="Open Sans Light" panose="020B0604020202020204" charset="0"/>
                <a:cs typeface="Open Sans Light" panose="020B0604020202020204" charset="0"/>
              </a:rPr>
              <a:t>Understand the potential breadth of use of the premium</a:t>
            </a:r>
          </a:p>
          <a:p>
            <a:pPr marL="0" indent="0">
              <a:buFont typeface="Arial" panose="020B0604020202020204" pitchFamily="34" charset="0"/>
              <a:buNone/>
            </a:pPr>
            <a:r>
              <a:rPr lang="en-GB" sz="1200" b="1" dirty="0">
                <a:solidFill>
                  <a:schemeClr val="bg2">
                    <a:lumMod val="25000"/>
                  </a:schemeClr>
                </a:solidFill>
                <a:latin typeface="Open Sans Light" panose="020B0604020202020204" charset="0"/>
                <a:ea typeface="Open Sans Light" panose="020B0604020202020204" charset="0"/>
                <a:cs typeface="Open Sans Light" panose="020B0604020202020204" charset="0"/>
              </a:rPr>
              <a:t>	Exploring broader and different uses for the premium</a:t>
            </a:r>
          </a:p>
          <a:p>
            <a:pPr marL="342900" indent="-342900">
              <a:buFont typeface="Arial" panose="020B0604020202020204" pitchFamily="34" charset="0"/>
              <a:buChar char="•"/>
            </a:pPr>
            <a:endParaRPr lang="en-GB" sz="1200" b="1" dirty="0">
              <a:solidFill>
                <a:schemeClr val="bg2">
                  <a:lumMod val="25000"/>
                </a:schemeClr>
              </a:solidFill>
              <a:latin typeface="Open Sans Light" panose="020B0604020202020204" charset="0"/>
              <a:ea typeface="Open Sans Light" panose="020B0604020202020204" charset="0"/>
              <a:cs typeface="Open Sans Light" panose="020B0604020202020204" charset="0"/>
            </a:endParaRPr>
          </a:p>
          <a:p>
            <a:pPr marL="342900" indent="-342900">
              <a:buFont typeface="Arial" panose="020B0604020202020204" pitchFamily="34" charset="0"/>
              <a:buChar char="•"/>
            </a:pPr>
            <a:r>
              <a:rPr lang="en-GB" sz="1200" b="1" dirty="0">
                <a:solidFill>
                  <a:schemeClr val="bg2">
                    <a:lumMod val="25000"/>
                  </a:schemeClr>
                </a:solidFill>
                <a:latin typeface="Open Sans Light" panose="020B0604020202020204" charset="0"/>
                <a:ea typeface="Open Sans Light" panose="020B0604020202020204" charset="0"/>
                <a:cs typeface="Open Sans Light" panose="020B0604020202020204" charset="0"/>
              </a:rPr>
              <a:t>Question our previous decisions</a:t>
            </a:r>
          </a:p>
          <a:p>
            <a:pPr marL="457200" lvl="1" indent="0">
              <a:buFont typeface="Arial" panose="020B0604020202020204" pitchFamily="34" charset="0"/>
              <a:buNone/>
            </a:pPr>
            <a:r>
              <a:rPr lang="en-GB" sz="1200" b="1" dirty="0">
                <a:solidFill>
                  <a:schemeClr val="bg2">
                    <a:lumMod val="25000"/>
                  </a:schemeClr>
                </a:solidFill>
                <a:latin typeface="Open Sans Light" panose="020B0604020202020204" charset="0"/>
                <a:ea typeface="Open Sans Light" panose="020B0604020202020204" charset="0"/>
                <a:cs typeface="Open Sans Light" panose="020B0604020202020204" charset="0"/>
              </a:rPr>
              <a:t>	Lets think about how doing things differently can improve and change the impact we see in order to get the most from our funding.</a:t>
            </a:r>
          </a:p>
          <a:p>
            <a:pPr marL="457200" lvl="1" indent="0">
              <a:buFont typeface="Arial" panose="020B0604020202020204" pitchFamily="34" charset="0"/>
              <a:buNone/>
            </a:pPr>
            <a:endParaRPr lang="en-GB" sz="1200" b="1" dirty="0">
              <a:solidFill>
                <a:schemeClr val="bg2">
                  <a:lumMod val="25000"/>
                </a:schemeClr>
              </a:solidFill>
              <a:latin typeface="Open Sans Light" panose="020B0604020202020204" charset="0"/>
              <a:ea typeface="Open Sans Light" panose="020B0604020202020204" charset="0"/>
              <a:cs typeface="Open Sans Light" panose="020B0604020202020204" charset="0"/>
            </a:endParaRPr>
          </a:p>
          <a:p>
            <a:pPr marL="171450" indent="-171450">
              <a:buFont typeface="Arial" panose="020B0604020202020204" pitchFamily="34" charset="0"/>
              <a:buChar char="•"/>
            </a:pPr>
            <a:r>
              <a:rPr lang="en-GB" sz="1200" b="1" dirty="0">
                <a:solidFill>
                  <a:schemeClr val="bg2">
                    <a:lumMod val="25000"/>
                  </a:schemeClr>
                </a:solidFill>
                <a:latin typeface="Open Sans Light" panose="020B0604020202020204" charset="0"/>
                <a:ea typeface="Open Sans Light" panose="020B0604020202020204" charset="0"/>
                <a:cs typeface="Open Sans Light" panose="020B0604020202020204" charset="0"/>
              </a:rPr>
              <a:t>How to plan for using the funding to maximise the impact.</a:t>
            </a:r>
          </a:p>
          <a:p>
            <a:pPr marL="457200" lvl="1" indent="0">
              <a:buFont typeface="Arial" panose="020B0604020202020204" pitchFamily="34" charset="0"/>
              <a:buNone/>
            </a:pPr>
            <a:r>
              <a:rPr lang="en-GB" sz="1200" b="1" dirty="0">
                <a:solidFill>
                  <a:schemeClr val="bg2">
                    <a:lumMod val="25000"/>
                  </a:schemeClr>
                </a:solidFill>
                <a:latin typeface="Open Sans Light" panose="020B0604020202020204" charset="0"/>
                <a:ea typeface="Open Sans Light" panose="020B0604020202020204" charset="0"/>
                <a:cs typeface="Open Sans Light" panose="020B0604020202020204" charset="0"/>
              </a:rPr>
              <a:t>	where do we start and what information do we need in order to know what to do next?</a:t>
            </a:r>
          </a:p>
          <a:p>
            <a:endParaRPr lang="en-GB" sz="1200" b="1" dirty="0">
              <a:solidFill>
                <a:schemeClr val="bg2">
                  <a:lumMod val="25000"/>
                </a:schemeClr>
              </a:solidFill>
              <a:latin typeface="Open Sans Light" panose="020B0604020202020204" charset="0"/>
              <a:ea typeface="Open Sans Light" panose="020B0604020202020204" charset="0"/>
              <a:cs typeface="Open Sans Light" panose="020B0604020202020204" charset="0"/>
            </a:endParaRPr>
          </a:p>
          <a:p>
            <a:pPr marL="342900" indent="-342900">
              <a:buFont typeface="Arial" panose="020B0604020202020204" pitchFamily="34" charset="0"/>
              <a:buChar char="•"/>
            </a:pPr>
            <a:r>
              <a:rPr lang="en-GB" sz="1200" b="1" dirty="0">
                <a:solidFill>
                  <a:schemeClr val="bg2">
                    <a:lumMod val="25000"/>
                  </a:schemeClr>
                </a:solidFill>
                <a:latin typeface="Open Sans Light" panose="020B0604020202020204" charset="0"/>
                <a:ea typeface="Open Sans Light" panose="020B0604020202020204" charset="0"/>
                <a:cs typeface="Open Sans Light" panose="020B0604020202020204" charset="0"/>
              </a:rPr>
              <a:t>Understand the accountability measures, statutory duties and the funded support that is available </a:t>
            </a:r>
          </a:p>
          <a:p>
            <a:pPr marL="914400" lvl="2" indent="0">
              <a:buFont typeface="Arial" panose="020B0604020202020204" pitchFamily="34" charset="0"/>
              <a:buNone/>
            </a:pPr>
            <a:endParaRPr lang="en-GB" sz="1200" b="1" dirty="0">
              <a:solidFill>
                <a:schemeClr val="bg2">
                  <a:lumMod val="25000"/>
                </a:schemeClr>
              </a:solidFill>
              <a:effectLst/>
              <a:latin typeface="Open Sans Light" panose="020B0604020202020204" charset="0"/>
              <a:ea typeface="Open Sans Light" panose="020B0604020202020204" charset="0"/>
              <a:cs typeface="Open Sans Light" panose="020B060402020202020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45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many young people’s mental health has suffered whilst being away from school and techniques and activities to support positive mental health have never been more important. Physical activity is a fantastic tool for improving and managing everyone’s mental health, students and staff alike. </a:t>
            </a:r>
          </a:p>
          <a:p>
            <a:endParaRPr lang="en-US" dirty="0"/>
          </a:p>
          <a:p>
            <a:r>
              <a:rPr lang="en-GB" sz="1200" b="0" i="0" kern="1200" dirty="0">
                <a:solidFill>
                  <a:schemeClr val="tx1"/>
                </a:solidFill>
                <a:effectLst/>
                <a:latin typeface="+mn-lt"/>
                <a:ea typeface="+mn-ea"/>
                <a:cs typeface="+mn-cs"/>
              </a:rPr>
              <a:t>There is a strong and growing body of evidence that regular exercise can have a profoundly positive impact on depression, anxiety, it also relieves stress, improves memory, helps you sleep better, and boosts your overall mood.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Self-esteem – physical activity can foster your sense of self-worth and by meeting even small exercise goals, you’ll feel a sense of achievement. Improved self-esteem can lead to improved confidence in other challenges in life.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Anxiety - It relieves tension and stress, boosts physical and mental energy, and enhances well-being through the release of endorphins. Anything that gets you moving can help, but you’ll get a bigger benefit if you pay attention instead of zoning out. By adding a mindfulness element—really focusing on your body and how it feels as you exercise—you’ll not only improve your physical condition faster, but you may also be able to interrupt the flow of constant worries running through your head.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Depression - Studies show that exercise can treat mild to moderate depression as effectively as antidepressant medication—but without the side-effects, of course. As one example, a recent study found that running for 15 minutes a day or walking for an hour reduces the risk of major depression by 26%. In addition to relieving depression symptoms, research also shows that maintaining an exercise schedule can prevent you from relapsing.</a:t>
            </a:r>
          </a:p>
          <a:p>
            <a:r>
              <a:rPr lang="en-GB" sz="1200" b="0" i="0" kern="1200" dirty="0">
                <a:solidFill>
                  <a:schemeClr val="tx1"/>
                </a:solidFill>
                <a:effectLst/>
                <a:latin typeface="+mn-lt"/>
                <a:ea typeface="+mn-ea"/>
                <a:cs typeface="+mn-cs"/>
              </a:rPr>
              <a:t>Exercise is a powerful depression fighter for several reasons. Most importantly, it promotes all kinds of changes in the brain, including neural growth, reduced inflammation, and new activity patterns that promote feelings of calm and well-being as well as releasing endorphins, Exercise can also serve as a distraction, allowing you to find some quiet time to break out of the cycle of negative thoughts that feed depression</a:t>
            </a:r>
          </a:p>
          <a:p>
            <a:endParaRPr lang="en-US" dirty="0"/>
          </a:p>
          <a:p>
            <a:r>
              <a:rPr lang="en-US" dirty="0"/>
              <a:t>Mood – for all the reasons already outlined regular physical activity can enhance mood, greater energy levels, improved sleep and more self-confidence can all help improve mood. </a:t>
            </a:r>
          </a:p>
          <a:p>
            <a:endParaRPr lang="en-US" dirty="0"/>
          </a:p>
          <a:p>
            <a:r>
              <a:rPr lang="en-US" dirty="0"/>
              <a:t>We know that many young people will have had upsetting and potentially traumatic experiences through lockdown and their resilience will have been challenged. With potentially more unexpected and distressing times to come physical activity is a tool that can also be used to build resilience in young people. </a:t>
            </a:r>
          </a:p>
          <a:p>
            <a:endParaRPr lang="en-US" dirty="0"/>
          </a:p>
          <a:p>
            <a:r>
              <a:rPr lang="en-US" dirty="0"/>
              <a:t>It can be used as a technique to deal with challenging situations for all of the reasons already mentioned but in addition physical activity is a safe ‘stressful’ activity. The hormone related to stress is also released when you are being physically active, but it is released in response to an activity that is controlled and in a safe environment, this can help the body get used to being in a stressful situation and be more ready to cope when a less controllable challenge is encountered. The window of tolerance can help demonstrate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777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reminder of our role and who we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a:t>
            </a:r>
            <a:r>
              <a:rPr lang="en-GB" altLang="en-US" sz="1200" b="0" dirty="0">
                <a:solidFill>
                  <a:schemeClr val="bg2">
                    <a:lumMod val="50000"/>
                  </a:schemeClr>
                </a:solidFill>
                <a:latin typeface="Open Sans Light" panose="020B0604020202020204" charset="0"/>
                <a:ea typeface="Open Sans Light" panose="020B0604020202020204" charset="0"/>
                <a:cs typeface="Open Sans Light" panose="020B0604020202020204" charset="0"/>
              </a:rPr>
              <a:t>we have an impartial, fully funded role to support schools to maximise their PE &amp; Sport Premium Funding. We don’t judge, make decisions or tell schools what to do. We simply support schools through a process to enable their funding to make the biggest difference where it’s needed the most.</a:t>
            </a:r>
          </a:p>
          <a:p>
            <a:r>
              <a:rPr lang="en-US" dirty="0"/>
              <a:t>You can contact us at any time for any support.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3943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work in partnership with number of </a:t>
            </a:r>
            <a:r>
              <a:rPr lang="en-US" dirty="0" err="1"/>
              <a:t>organisations</a:t>
            </a:r>
            <a:r>
              <a:rPr lang="en-US" dirty="0"/>
              <a:t> who work with and support your school to ensure collective and consistent messaging around physical activity in schools. Much of the sector are starting to understand the benefits of physical activity and how it can contribute to improved outcomes for young people. These </a:t>
            </a:r>
            <a:r>
              <a:rPr lang="en-US" dirty="0" err="1"/>
              <a:t>organisations</a:t>
            </a:r>
            <a:r>
              <a:rPr lang="en-US" dirty="0"/>
              <a:t> </a:t>
            </a:r>
            <a:r>
              <a:rPr lang="en-US" b="0" u="none" dirty="0">
                <a:solidFill>
                  <a:srgbClr val="FF0000"/>
                </a:solidFill>
              </a:rPr>
              <a:t>may make reference to where physical activity can be used which could help you identify where your provision could be targeted.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7616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name leads us to focus on curriculum and clubs, these remain important but now more than ever it is important to be considering how the funding is used to; </a:t>
            </a:r>
          </a:p>
          <a:p>
            <a:endParaRPr lang="en-US" dirty="0"/>
          </a:p>
          <a:p>
            <a:r>
              <a:rPr lang="en-US" dirty="0"/>
              <a:t>Meet a new need –pupils needs are likely to be different given the impact of lockdown and face new challenges and circumstances. Try something new – adapting your provision and being creative to meet new needs</a:t>
            </a:r>
          </a:p>
          <a:p>
            <a:r>
              <a:rPr lang="en-US" dirty="0" err="1"/>
              <a:t>Prioritise</a:t>
            </a:r>
            <a:r>
              <a:rPr lang="en-US" dirty="0"/>
              <a:t> wellbeing – lets use this funding to help get our pupils back to being active, healthy and confident</a:t>
            </a:r>
          </a:p>
          <a:p>
            <a:endParaRPr lang="en-US" dirty="0"/>
          </a:p>
          <a:p>
            <a:r>
              <a:rPr lang="en-US" dirty="0"/>
              <a:t>These things will all help us achieve appropriate and far reaching outcomes for the current circumstances.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1859D"/>
                </a:solidFill>
                <a:effectLst/>
                <a:uLnTx/>
                <a:uFillTx/>
                <a:ea typeface="Open Sans" panose="020B0606030504020204" pitchFamily="34" charset="0"/>
                <a:cs typeface="Calibri Light" panose="020F0302020204030204" pitchFamily="34" charset="0"/>
              </a:rPr>
              <a:t>So now we need to </a:t>
            </a:r>
            <a:r>
              <a:rPr lang="en-US" sz="1200" b="0" dirty="0">
                <a:solidFill>
                  <a:srgbClr val="31859D"/>
                </a:solidFill>
                <a:ea typeface="Open Sans" panose="020B0606030504020204" pitchFamily="34" charset="0"/>
                <a:cs typeface="Calibri Light" panose="020F0302020204030204" pitchFamily="34" charset="0"/>
              </a:rPr>
              <a:t>p</a:t>
            </a:r>
            <a:r>
              <a:rPr kumimoji="0" lang="en-US" sz="1200" b="0" i="0" u="none" strike="noStrike" kern="1200" cap="none" spc="0" normalizeH="0" baseline="0" noProof="0" dirty="0" err="1">
                <a:ln>
                  <a:noFill/>
                </a:ln>
                <a:solidFill>
                  <a:srgbClr val="31859D"/>
                </a:solidFill>
                <a:effectLst/>
                <a:uLnTx/>
                <a:uFillTx/>
                <a:ea typeface="Open Sans" panose="020B0606030504020204" pitchFamily="34" charset="0"/>
                <a:cs typeface="Calibri Light" panose="020F0302020204030204" pitchFamily="34" charset="0"/>
              </a:rPr>
              <a:t>ause</a:t>
            </a:r>
            <a:r>
              <a:rPr kumimoji="0" lang="en-US" sz="1200" b="0" i="0" u="none" strike="noStrike" kern="1200" cap="none" spc="0" normalizeH="0" baseline="0" noProof="0" dirty="0">
                <a:ln>
                  <a:noFill/>
                </a:ln>
                <a:solidFill>
                  <a:srgbClr val="31859D"/>
                </a:solidFill>
                <a:effectLst/>
                <a:uLnTx/>
                <a:uFillTx/>
                <a:ea typeface="Open Sans" panose="020B0606030504020204" pitchFamily="34" charset="0"/>
                <a:cs typeface="Calibri Light" panose="020F0302020204030204" pitchFamily="34" charset="0"/>
              </a:rPr>
              <a:t> and reconsider our approach in order to make a change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484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remainder of this session will be structured to help you to:</a:t>
            </a:r>
          </a:p>
          <a:p>
            <a:r>
              <a:rPr lang="en-US" dirty="0"/>
              <a:t>Review what you’ve done previously</a:t>
            </a:r>
          </a:p>
          <a:p>
            <a:r>
              <a:rPr lang="en-US" dirty="0"/>
              <a:t>Reconsider what you are trying to achieve</a:t>
            </a:r>
          </a:p>
          <a:p>
            <a:r>
              <a:rPr lang="en-US" dirty="0"/>
              <a:t>And then redesign your new approach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4594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Firstly, there are questions we need to ask about how we’ve spent our funding previously.</a:t>
            </a:r>
          </a:p>
          <a:p>
            <a:r>
              <a:rPr lang="en-US" dirty="0"/>
              <a:t>Take a look at your previous plans and be really honest with how well the interventions and approaches went.</a:t>
            </a:r>
          </a:p>
          <a:p>
            <a:r>
              <a:rPr lang="en-US" dirty="0"/>
              <a:t>What were you trying to achieve? Did they achieve the planned outcome and how do you know? Do you know what made them work or not?  Why did you do them? What difference did they make?</a:t>
            </a:r>
          </a:p>
          <a:p>
            <a:r>
              <a:rPr lang="en-US" dirty="0"/>
              <a:t>Where and how did they contribute towards the whole school improvement plan? And what did monitoring and reviewing the spend look like previously?</a:t>
            </a:r>
          </a:p>
          <a:p>
            <a:endParaRPr lang="en-US" dirty="0"/>
          </a:p>
          <a:p>
            <a:r>
              <a:rPr lang="en-US" dirty="0"/>
              <a:t>Be ruthless and honest in challenging previous practice, this will help you to be constructive. </a:t>
            </a:r>
            <a:r>
              <a:rPr lang="en-GB" sz="1200" dirty="0">
                <a:latin typeface="Open Sans" panose="020B0604020202020204" charset="0"/>
              </a:rPr>
              <a:t>T</a:t>
            </a:r>
            <a:r>
              <a:rPr lang="en-GB" sz="1200" dirty="0">
                <a:latin typeface="Open Sans" panose="020B0604020202020204" charset="0"/>
                <a:ea typeface="Open Sans" panose="020B0604020202020204" charset="0"/>
                <a:cs typeface="Open Sans" panose="020B0604020202020204" charset="0"/>
              </a:rPr>
              <a:t>o maximise this funding any previous area of spend does not need to be repeated if it is unlikely to achieve the desired outcomes and meet the needs of our pupils now</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4637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Association for Physical Education have designed a template with national partners and is the recommended format in which to develop and present your plan, it can help you identify some of the answers to the questions posed in the previous slide. </a:t>
            </a:r>
          </a:p>
          <a:p>
            <a:r>
              <a:rPr lang="en-US" dirty="0"/>
              <a:t>It helps you see the intentions;</a:t>
            </a:r>
          </a:p>
          <a:p>
            <a:pPr lvl="0"/>
            <a:r>
              <a:rPr lang="en-GB" sz="1200" dirty="0">
                <a:solidFill>
                  <a:prstClr val="black"/>
                </a:solidFill>
                <a:latin typeface="Open Sans" panose="020B0604020202020204" charset="0"/>
                <a:ea typeface="Open Sans" panose="020B0604020202020204" charset="0"/>
                <a:cs typeface="Open Sans" panose="020B0604020202020204" charset="0"/>
              </a:rPr>
              <a:t>clarity on intended impact on pupils: </a:t>
            </a:r>
          </a:p>
          <a:p>
            <a:pPr lvl="0"/>
            <a:r>
              <a:rPr lang="en-GB" sz="1200" dirty="0">
                <a:solidFill>
                  <a:prstClr val="black"/>
                </a:solidFill>
                <a:latin typeface="Open Sans" panose="020B0604020202020204" charset="0"/>
                <a:ea typeface="Open Sans" panose="020B0604020202020204" charset="0"/>
                <a:cs typeface="Open Sans" panose="020B0604020202020204" charset="0"/>
              </a:rPr>
              <a:t>Actions to achieve: </a:t>
            </a:r>
          </a:p>
          <a:p>
            <a:pPr lvl="0"/>
            <a:r>
              <a:rPr lang="en-GB" sz="1200" dirty="0">
                <a:solidFill>
                  <a:prstClr val="black"/>
                </a:solidFill>
                <a:latin typeface="Open Sans" panose="020B0604020202020204" charset="0"/>
                <a:ea typeface="Open Sans" panose="020B0604020202020204" charset="0"/>
                <a:cs typeface="Open Sans" panose="020B0604020202020204" charset="0"/>
              </a:rPr>
              <a:t>Funding allocated: </a:t>
            </a:r>
          </a:p>
          <a:p>
            <a:pPr lvl="0"/>
            <a:r>
              <a:rPr lang="en-GB" sz="1200" dirty="0">
                <a:solidFill>
                  <a:prstClr val="black"/>
                </a:solidFill>
                <a:latin typeface="Open Sans" panose="020B0604020202020204" charset="0"/>
                <a:ea typeface="Open Sans" panose="020B0604020202020204" charset="0"/>
                <a:cs typeface="Open Sans" panose="020B0604020202020204" charset="0"/>
              </a:rPr>
              <a:t>Evidence and impact: </a:t>
            </a:r>
          </a:p>
          <a:p>
            <a:pPr lvl="0"/>
            <a:r>
              <a:rPr lang="en-GB" sz="1200" dirty="0">
                <a:solidFill>
                  <a:prstClr val="black"/>
                </a:solidFill>
                <a:latin typeface="Open Sans" panose="020B0604020202020204" charset="0"/>
                <a:ea typeface="Open Sans" panose="020B0604020202020204" charset="0"/>
                <a:cs typeface="Open Sans" panose="020B0604020202020204" charset="0"/>
              </a:rPr>
              <a:t>Sustainability and suggested next steps: </a:t>
            </a:r>
          </a:p>
          <a:p>
            <a:pPr marL="285750" indent="-285750">
              <a:buFont typeface="Arial" panose="020B0604020202020204" pitchFamily="34" charset="0"/>
              <a:buChar char="•"/>
            </a:pPr>
            <a:endParaRPr lang="en-GB" sz="1400" dirty="0">
              <a:latin typeface="Open Sans" panose="020B0604020202020204" charset="0"/>
              <a:ea typeface="Open Sans" panose="020B0604020202020204" charset="0"/>
              <a:cs typeface="Open Sans" panose="020B0604020202020204" charset="0"/>
            </a:endParaRPr>
          </a:p>
          <a:p>
            <a:r>
              <a:rPr lang="en-US" dirty="0"/>
              <a:t>This is especially useful if there were different people involved in the decisions in previous plans.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6525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reconsider what we want to achieve with the premium with the current circumstances in mind and that will direct where our funding is best spent.</a:t>
            </a:r>
          </a:p>
          <a:p>
            <a:endParaRPr lang="en-US" dirty="0"/>
          </a:p>
          <a:p>
            <a:r>
              <a:rPr lang="en-US" dirty="0"/>
              <a:t>We need to be prepared to explore possibilities that we haven’t previously considered and learn how new approaches can benefit our pupils now.</a:t>
            </a:r>
          </a:p>
          <a:p>
            <a:endParaRPr lang="en-US" dirty="0"/>
          </a:p>
          <a:p>
            <a:r>
              <a:rPr lang="en-US" dirty="0"/>
              <a:t>You’ve now got the answers to your review process as a starting point. Let previous learnings inform your new plan.</a:t>
            </a:r>
          </a:p>
          <a:p>
            <a:endParaRPr lang="en-US" dirty="0"/>
          </a:p>
          <a:p>
            <a:r>
              <a:rPr lang="en-US" dirty="0"/>
              <a:t>Next, let’s look at the needs of the pupils. What does your school improvement plan say are your whole school priorities? What are your post-lockdown priorities? Have you seen a deterioration in mental health or more pupils that are overweight? And where can this funding help? Remember the breadth of outcomes that physical activity can contribute towards outlined in module 1, from improving mental and physical health, promoting positive social </a:t>
            </a:r>
            <a:r>
              <a:rPr lang="en-US" dirty="0" err="1"/>
              <a:t>behaviours</a:t>
            </a:r>
            <a:r>
              <a:rPr lang="en-US" dirty="0"/>
              <a:t> and improving education outcomes. Do you have priority cohorts in your school? Priority subjects? Or priority themes such as improving behavior, attendance or wellbeing? Physical activity and therefore the PE and Sports Premium can contribute to improvements in all of these, we will outline some examples of how this could be achieved in the redesign section.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at this point that you utilize all available insight in your school to identify your outcomes, talk to all the stakeholders, staff and pupils, to find out where your focus should be. Staff working in individual bubbles are well placed to identify priority pupils that would benefit from increasing their physical activity levels. Often other specialists in school can help identify specific need, the </a:t>
            </a:r>
            <a:r>
              <a:rPr lang="en-US" dirty="0" err="1"/>
              <a:t>SENDco</a:t>
            </a:r>
            <a:r>
              <a:rPr lang="en-US" dirty="0"/>
              <a:t> and RSHE Co-Ordinator could provide valuable insight on which vulnerable children could benefit from increased physical activity level, What their barriers are and how have their lifestyles changed over recent months. It may be worth sharing the benefits of physical activity from module 1 with other staff to ensure they understand how the premium can help.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steps will help you to be clear about what you want PE, sport, physical activity and the premium to achieve in your schools, you are then ready to begin to redesign your approach to help achieve these identified outcomes.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741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are clear about what you want to achieve we’re ready to start designing a new plan considering:</a:t>
            </a:r>
          </a:p>
          <a:p>
            <a:pPr marL="171450" indent="-171450">
              <a:buFont typeface="Arial" panose="020B0604020202020204" pitchFamily="34" charset="0"/>
              <a:buChar char="•"/>
            </a:pPr>
            <a:r>
              <a:rPr lang="en-US" dirty="0"/>
              <a:t>Your curriculum and universal offer to all pupils</a:t>
            </a:r>
          </a:p>
          <a:p>
            <a:pPr marL="171450" indent="-171450">
              <a:buFont typeface="Arial" panose="020B0604020202020204" pitchFamily="34" charset="0"/>
              <a:buChar char="•"/>
            </a:pPr>
            <a:r>
              <a:rPr lang="en-US" dirty="0" err="1"/>
              <a:t>Prioritising</a:t>
            </a:r>
            <a:r>
              <a:rPr lang="en-US" dirty="0"/>
              <a:t> target groups, introducing creative ideas to help tackle their challenges.</a:t>
            </a:r>
          </a:p>
          <a:p>
            <a:pPr marL="171450" indent="-171450">
              <a:buFont typeface="Arial" panose="020B0604020202020204" pitchFamily="34" charset="0"/>
              <a:buChar char="•"/>
            </a:pPr>
            <a:r>
              <a:rPr lang="en-US" dirty="0"/>
              <a:t>Ideas that increase the opportunity to be physically active throughout the school day to help achieve your identified outcomes</a:t>
            </a:r>
          </a:p>
          <a:p>
            <a:pPr marL="171450" indent="-171450">
              <a:buFont typeface="Arial" panose="020B0604020202020204" pitchFamily="34" charset="0"/>
              <a:buChar char="•"/>
            </a:pPr>
            <a:r>
              <a:rPr lang="en-US" dirty="0"/>
              <a:t>And lets consider other opportunities like how our pupils travel to and from school (does our school environment support active travel?) and whether engaging our families could help </a:t>
            </a:r>
            <a:r>
              <a:rPr lang="en-US" dirty="0" err="1"/>
              <a:t>help</a:t>
            </a:r>
            <a:r>
              <a:rPr lang="en-US" dirty="0"/>
              <a:t>.</a:t>
            </a:r>
          </a:p>
          <a:p>
            <a:endParaRPr lang="en-US" dirty="0"/>
          </a:p>
          <a:p>
            <a:r>
              <a:rPr lang="en-US" dirty="0"/>
              <a:t>To keep this useful to as many of you as possible we will run through some broad considerations and tips that can help when redesigning your approach based on these areas, however, we are aware you may have specific issues in your school, Active Norfolk can help by sharing case studies from other schools that have faced similar challenges. If you need help on creative ways to tackle specific challenges then get in touch.</a:t>
            </a:r>
          </a:p>
          <a:p>
            <a:endParaRPr lang="en-US" dirty="0"/>
          </a:p>
          <a:p>
            <a:endParaRPr lang="en-US" strike="sngStrike"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8103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your universal offer, opportunities available to all pupils to be active</a:t>
            </a:r>
          </a:p>
          <a:p>
            <a:endParaRPr lang="en-US" dirty="0"/>
          </a:p>
          <a:p>
            <a:r>
              <a:rPr lang="en-US" dirty="0"/>
              <a:t>All pupils have the opportunity to take part in PE every week. For many children this is where their experience of physical activity starts. It can also be the place they form an opinion and expectations of themselves physically. It can be the reason they decide to continue to be active, or not. If any child’s experiences of pe is negative then that may be where you could focus some input. A staff skills audit and regular monitoring of delivery could help, especially considering staff bubble arrangements and the need for a consistent outstanding curriculum offer across the school. But if all your pupil’s curriculum needs are being met then maybe the funding does not need to be spent in this area. It could be spent elsewhere to have the maximum impact.</a:t>
            </a:r>
          </a:p>
          <a:p>
            <a:endParaRPr lang="en-US" dirty="0"/>
          </a:p>
          <a:p>
            <a:r>
              <a:rPr lang="en-US" dirty="0"/>
              <a:t>Outside the pe curriculum is where most pupils physical activity levels could increase. Bear in mind the Chief Medical Officers recommendations of at least 60 minutes a day on average over a week for children aged 5 to 18 years old, with schools being challenged to offer 30 minutes a day towards this target. What does that look like for your pupils and where could increases be made? Are classrooms sedentary?  Are activity breaks and daily activity common place and consistent across the school? If this is an area of priority then how can this funding help improve things?</a:t>
            </a:r>
          </a:p>
          <a:p>
            <a:endParaRPr lang="en-US" dirty="0"/>
          </a:p>
          <a:p>
            <a:r>
              <a:rPr lang="en-US" dirty="0"/>
              <a:t>Depending on the outcomes you have identified for your new plan, you could consider utilizing physical activity by deploying it strategically through the day and week.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341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how you might use physical activity through the day:</a:t>
            </a:r>
          </a:p>
          <a:p>
            <a:endParaRPr lang="en-US" dirty="0"/>
          </a:p>
          <a:p>
            <a:r>
              <a:rPr lang="en-US" dirty="0"/>
              <a:t>Using physical activity at challenging times of the day – Do you have particular times of the day where there are issues? For instance behavior at lunchtime or energy levels in the final lesson of the day? For some children the beginning part of the day can be a struggle, how they transition from their home setting into school can be their challenge. Could adding a burst of activity help with any of these?</a:t>
            </a:r>
          </a:p>
          <a:p>
            <a:endParaRPr lang="en-US" dirty="0"/>
          </a:p>
          <a:p>
            <a:endParaRPr lang="en-US" dirty="0"/>
          </a:p>
          <a:p>
            <a:r>
              <a:rPr lang="en-US" dirty="0"/>
              <a:t>During priority subjects - Some children engage with learning better in some subjects than others. Could introducing more physical activity to areas of difficulty help? For example, if </a:t>
            </a:r>
            <a:r>
              <a:rPr lang="en-US" dirty="0" err="1"/>
              <a:t>maths</a:t>
            </a:r>
            <a:r>
              <a:rPr lang="en-US" dirty="0"/>
              <a:t> is a whole-school priority then where are the physical aspects of the lesson that could help engage children who usually find </a:t>
            </a:r>
            <a:r>
              <a:rPr lang="en-US" dirty="0" err="1"/>
              <a:t>maths</a:t>
            </a:r>
            <a:r>
              <a:rPr lang="en-US" dirty="0"/>
              <a:t> difficult. Could </a:t>
            </a:r>
            <a:r>
              <a:rPr lang="en-US" dirty="0" err="1"/>
              <a:t>maths</a:t>
            </a:r>
            <a:r>
              <a:rPr lang="en-US" dirty="0"/>
              <a:t> be timetabled after an active break to help concentration and maximise readiness to learn? There are also subject specific curriculum resources to help make lessons active such as </a:t>
            </a:r>
            <a:r>
              <a:rPr lang="en-US" dirty="0" err="1"/>
              <a:t>Maths</a:t>
            </a:r>
            <a:r>
              <a:rPr lang="en-US" dirty="0"/>
              <a:t> of the Day and Active English. </a:t>
            </a:r>
          </a:p>
          <a:p>
            <a:endParaRPr lang="en-US" dirty="0"/>
          </a:p>
          <a:p>
            <a:endParaRPr lang="en-US" dirty="0"/>
          </a:p>
          <a:p>
            <a:r>
              <a:rPr lang="en-US" dirty="0"/>
              <a:t>Active breaks can be used to help improve learning too. Injecting some activity to break up sedentary behavior can make a significant difference. For example a</a:t>
            </a:r>
            <a:r>
              <a:rPr lang="en-GB" sz="1200" kern="1200" dirty="0">
                <a:solidFill>
                  <a:schemeClr val="tx1"/>
                </a:solidFill>
                <a:effectLst/>
                <a:latin typeface="+mn-lt"/>
                <a:ea typeface="+mn-ea"/>
                <a:cs typeface="+mn-cs"/>
              </a:rPr>
              <a:t> specialist behaviour setting have used some of their premium to fund trampettes for outside of classrooms, this allowed pupils to access short bursts of activity at times that suited their behaviour needs. </a:t>
            </a:r>
            <a:r>
              <a:rPr lang="en-US" dirty="0"/>
              <a:t>Do all staff know how to include opportunity for physical activity within their planning? Another example of this is when asking the class a question, could answers be demonstrated using physical actions, a squat for ‘yes’ or a one foot balance for ‘no’. Or a whole class, regular 5 minute activity break can be introduced effectively. These ideas are suitable to support working in bubbles with children still staying in their allocated space in the classroom. Its also important that young people take the opportunity of break times and lunchtime to be active, getting those benefits between lesson times. </a:t>
            </a:r>
          </a:p>
          <a:p>
            <a:endParaRPr lang="en-US" dirty="0"/>
          </a:p>
          <a:p>
            <a:endParaRPr lang="en-US" dirty="0"/>
          </a:p>
          <a:p>
            <a:r>
              <a:rPr lang="en-US" dirty="0"/>
              <a:t>For targeted young people - You will know the young people who could benefit most from becoming more active, you can target those young people with your funding. For example it could be a priority class, those who don’t engage in PE or those who may be overweight. When considering specific children to target explore how additional staff time can be used. A really good example of where this has worked well is where the pe and sport premium funding was used to increase support staff hours. The staff had the specific task, within these few, additional hours, of getting targeted children active at set times of the day. It was added to their timetable.  The school saw improvement in the learners positivity, interest and productivity in the lessons that followed their allocated physical activity time.</a:t>
            </a:r>
          </a:p>
          <a:p>
            <a:endParaRPr lang="en-US" dirty="0"/>
          </a:p>
          <a:p>
            <a:r>
              <a:rPr lang="en-US" dirty="0"/>
              <a:t>At a difficult time of year – If you have a particular challenge at some point in your year, for example emotional wellbeing during SATs you could use your premium for intervention, we have seen many schools successfully use yoga and mindfulness exercises during times of stress for young people. </a:t>
            </a:r>
          </a:p>
          <a:p>
            <a:endParaRPr lang="en-US" dirty="0"/>
          </a:p>
          <a:p>
            <a:r>
              <a:rPr lang="en-US" dirty="0"/>
              <a:t>Timetabling – as well as placing activity prior to priority subjects you could also consider how PE and sport could be used to encourage those sporty kids. Maybe you have pupils who love PE and sport but are less confident in other areas of their development, could timetabling PE or putting on a popular club on the same day as a more challenging subject help them to engage? </a:t>
            </a:r>
          </a:p>
          <a:p>
            <a:endParaRPr lang="en-US" dirty="0"/>
          </a:p>
          <a:p>
            <a:r>
              <a:rPr lang="en-US" dirty="0"/>
              <a:t>Remember all these positive activity experiences are going to help increase the possibility of the pupils accessing physical activity outside of their school day. The children may feed into community activity. Could some of what you introduce help them to take up external opportunities? Could the school’s relationship with local </a:t>
            </a:r>
            <a:r>
              <a:rPr lang="en-US" dirty="0" err="1"/>
              <a:t>opportunties</a:t>
            </a:r>
            <a:r>
              <a:rPr lang="en-US" dirty="0"/>
              <a:t> increase the chance of the pupils feeding into that exit route? What can you do to help? This doesn’t just have to be sports clubs, it could be walking or cycling routes or less formal community activity.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568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have a ‘window of tolerance’, a state of mind where we are coping, the size of this window, the green area, varies person by person, some are able to cope with the most stressful situations and remain within our window of tolerance, for others it may not take too much to enter a state of arousal. </a:t>
            </a:r>
          </a:p>
          <a:p>
            <a:endParaRPr lang="en-US" dirty="0"/>
          </a:p>
          <a:p>
            <a:r>
              <a:rPr lang="en-US" dirty="0"/>
              <a:t>Your physical health can help grow the window of tolerance, your diet, being physically active and your sleep, which can be improved by being physically active, all contribute to your ability to cope with stressful situations.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150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defRP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We know it is easy to say to target those who could benefit from becoming more active but appreciate that it can be very difficult in practice. Here are some ideas based on what we have seen bring success elsewhere: </a:t>
            </a:r>
          </a:p>
          <a:p>
            <a:pPr>
              <a:lnSpc>
                <a:spcPct val="150000"/>
              </a:lnSpc>
              <a:defRPr/>
            </a:pPr>
            <a:endPar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a:lnSpc>
                <a:spcPct val="150000"/>
              </a:lnSpc>
              <a:defRP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Identify who it is you are trying to target. Use yours's and your colleague’s knowledge of your pupils to know where you can focus your efforts for maximum impact. Are there children who have been less active through lockdown? Have their recent lifestyle changes made a difference to their health? Can you find ways to change their habits?</a:t>
            </a:r>
          </a:p>
          <a:p>
            <a:pPr>
              <a:lnSpc>
                <a:spcPct val="150000"/>
              </a:lnSpc>
              <a:defRPr/>
            </a:pPr>
            <a:endPar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a:lnSpc>
                <a:spcPct val="150000"/>
              </a:lnSpc>
              <a:defRP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Asking them what they’d like to do is key. Maybe some children haven’t been asked before? Maybe they have interests that could help you provide them with a new opportunity, a super hero dance session or a cycle maintenance group may be just what is needed to engage them. Traditional sports activities could be their barrier.</a:t>
            </a:r>
          </a:p>
          <a:p>
            <a:pPr>
              <a:lnSpc>
                <a:spcPct val="150000"/>
              </a:lnSpc>
              <a:defRPr/>
            </a:pPr>
            <a:endPar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a:lnSpc>
                <a:spcPct val="150000"/>
              </a:lnSpc>
              <a:defRP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Lets take time to understand what the barriers could be for some pupils. We know that for less active young people the barriers are likely to be the competitive environment, fear of judgement, their perceived lack of ability or their previous negative experiences. Consider how overcoming these can be built in to interventions, could you remove the element of competition? Not measure ‘success’? Make the emphasis about fun? Introduce an activity that no one will have done before to level the playing field? </a:t>
            </a:r>
          </a:p>
          <a:p>
            <a:pPr>
              <a:lnSpc>
                <a:spcPct val="150000"/>
              </a:lnSpc>
              <a:defRPr/>
            </a:pPr>
            <a:endPar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a:lnSpc>
                <a:spcPct val="150000"/>
              </a:lnSpc>
              <a:defRPr/>
            </a:pPr>
            <a:endPar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a:lnSpc>
                <a:spcPct val="150000"/>
              </a:lnSpc>
              <a:defRP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Health by stealth –introducing activity into a young person’s day without them realising for example free play or forest schools where there is a broader appeal and the focus is not on physical activity but the children are still being active. Active travel is another example, the focus is on getting to school or home but in the meantime the child is getting valuable minutes of activity. </a:t>
            </a:r>
          </a:p>
          <a:p>
            <a:pPr>
              <a:lnSpc>
                <a:spcPct val="150000"/>
              </a:lnSpc>
              <a:defRPr/>
            </a:pPr>
            <a:endPar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a:lnSpc>
                <a:spcPct val="150000"/>
              </a:lnSpc>
              <a:defRP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Think of ‘physical activity’ in the loosest sense, anything that is getting the heart rate and the breathing rate up is bringing the health benefits of activity. Schools have used activities like gardening, outdoor learning and loose parts play to engage different children in different activities.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3742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Role modelling – we know the importance of role models to young people’s development and making something ‘normal’ in school is a great way to encourage imitating behavior. We also know that through lockdown, 71% of children were being active with their parents and that children of active parents are much more likely to be active themselves.  This reinforces what we know about the strength and impact of positive roles models. </a:t>
            </a:r>
          </a:p>
          <a:p>
            <a:r>
              <a:rPr lang="en-US" dirty="0"/>
              <a:t>Could some staff </a:t>
            </a:r>
            <a:r>
              <a:rPr lang="en-US" dirty="0" err="1"/>
              <a:t>cpd</a:t>
            </a:r>
            <a:r>
              <a:rPr lang="en-US" dirty="0"/>
              <a:t> sessions around the benefits of physical activity help encourage role modelling? Does your school environment support staff being active too? For example, charity challenges amongst staff? Staff being seen to travel actively? are images of staff being active included in displays around school? All these things help make physical activity part of the culture and seen as a normal thing to do. </a:t>
            </a:r>
          </a:p>
          <a:p>
            <a:endParaRPr lang="en-US" dirty="0"/>
          </a:p>
          <a:p>
            <a:r>
              <a:rPr lang="en-US" dirty="0"/>
              <a:t>It also tells us there is a significant opportunity to recognize the impact that positive role models within the family environment can have. We also know that the more active a parent is the more active their children are likely to be. Is there a chance to build on this? Some schools have run physical activity sessions that parents and siblings can attend too. Could information go home about what activities children have enjoyed? </a:t>
            </a:r>
          </a:p>
          <a:p>
            <a:endParaRPr lang="en-US" dirty="0"/>
          </a:p>
          <a:p>
            <a:r>
              <a:rPr lang="en-US" dirty="0"/>
              <a:t>Active travel can be a great way of families and children being active together outside of the school day. How can this funding support this? Is cycling or walking to school encouraged or is this where some of your funding can make a difference. Cycle to school days, cycle training, scooter libraries and walking buses could all be considered.</a:t>
            </a:r>
          </a:p>
          <a:p>
            <a:endParaRPr lang="en-US" dirty="0"/>
          </a:p>
          <a:p>
            <a:r>
              <a:rPr lang="en-US" dirty="0"/>
              <a:t>When we know what the specific barriers are for some children then coming up with an intervention that will help them can be a challenge but thinking outside the box and trying something new for them can really help. Themed activity days, circus skills workshops or even a silent disco have all had success in engaging targeted children.</a:t>
            </a:r>
          </a:p>
          <a:p>
            <a:endParaRPr lang="en-US" dirty="0"/>
          </a:p>
          <a:p>
            <a:r>
              <a:rPr lang="en-US" dirty="0"/>
              <a:t>Remember that improving physical activity levels for everyone can help ensure that young people don’t become ‘target’ young people.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1190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b="1" dirty="0">
                <a:latin typeface="Calibri Light" panose="020F0302020204030204" pitchFamily="34" charset="0"/>
                <a:cs typeface="Calibri Light" panose="020F0302020204030204" pitchFamily="34" charset="0"/>
              </a:rPr>
              <a:t>All areas of spend must still be considered within the 5 key indicators, but these indicators allow for a broad and creative plan.</a:t>
            </a:r>
          </a:p>
          <a:p>
            <a:pPr marL="285750" indent="-285750">
              <a:buFont typeface="Arial" panose="020B0604020202020204" pitchFamily="34" charset="0"/>
              <a:buChar char="•"/>
            </a:pPr>
            <a:r>
              <a:rPr lang="en-GB" sz="1200" b="1" dirty="0">
                <a:latin typeface="Calibri Light" panose="020F0302020204030204" pitchFamily="34" charset="0"/>
                <a:cs typeface="Calibri Light" panose="020F0302020204030204" pitchFamily="34" charset="0"/>
              </a:rPr>
              <a:t>Stick to grant conditions, these conditions are made clear in module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Calibri Light" panose="020F0302020204030204" pitchFamily="34" charset="0"/>
                <a:cs typeface="Calibri Light" panose="020F0302020204030204" pitchFamily="34" charset="0"/>
              </a:rPr>
              <a:t>Providing the time spent on this work can be evidenced in line with the grant conditions then the cost related to that time can come from the funding.</a:t>
            </a:r>
          </a:p>
          <a:p>
            <a:pPr marL="285750" indent="-285750">
              <a:buFont typeface="Arial" panose="020B0604020202020204" pitchFamily="34" charset="0"/>
              <a:buChar char="•"/>
            </a:pPr>
            <a:r>
              <a:rPr lang="en-GB" sz="1200" b="1" dirty="0">
                <a:latin typeface="Calibri Light" panose="020F0302020204030204" pitchFamily="34" charset="0"/>
                <a:cs typeface="Calibri Light" panose="020F0302020204030204" pitchFamily="34" charset="0"/>
              </a:rPr>
              <a:t>Monitor the effectiveness of each area of spend. Is it achieving what you’d planned? If not, then how can you change or develop it to improve the impact?</a:t>
            </a:r>
          </a:p>
          <a:p>
            <a:pPr marL="285750" indent="-285750">
              <a:buFont typeface="Arial" panose="020B0604020202020204" pitchFamily="34" charset="0"/>
              <a:buChar char="•"/>
            </a:pPr>
            <a:r>
              <a:rPr lang="en-GB" sz="1200" b="1" dirty="0">
                <a:latin typeface="Calibri Light" panose="020F0302020204030204" pitchFamily="34" charset="0"/>
                <a:cs typeface="Calibri Light" panose="020F0302020204030204" pitchFamily="34" charset="0"/>
              </a:rPr>
              <a:t>Remember, its an ongoing plan that can be changed and developed during the year according to the needs of your pupils.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8574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key considerations for what we know are common areas of spend:</a:t>
            </a:r>
          </a:p>
          <a:p>
            <a:endParaRPr lang="en-US" dirty="0"/>
          </a:p>
          <a:p>
            <a:r>
              <a:rPr lang="en-US" dirty="0"/>
              <a:t>Staff CPD:</a:t>
            </a:r>
          </a:p>
          <a:p>
            <a:pPr marL="171450" indent="-171450">
              <a:buFont typeface="Arial" panose="020B0604020202020204" pitchFamily="34" charset="0"/>
              <a:buChar char="•"/>
            </a:pPr>
            <a:r>
              <a:rPr lang="en-US" dirty="0"/>
              <a:t>Consider how you determine specific development needs for staff against your intended outcomes and do your homework to ensure that the identified training or upskilling approach will fill this skills gap. </a:t>
            </a:r>
          </a:p>
          <a:p>
            <a:pPr marL="171450" indent="-171450">
              <a:buFont typeface="Arial" panose="020B0604020202020204" pitchFamily="34" charset="0"/>
              <a:buChar char="•"/>
            </a:pPr>
            <a:r>
              <a:rPr lang="en-US" dirty="0"/>
              <a:t>Consider skills gaps across the school staff based on your plan, undertaking a skills audit once you have written your plan, considering if you have the right skills to deliver the plan, especially considering the changing responsibilities of staff in bubbling arrangements</a:t>
            </a:r>
          </a:p>
          <a:p>
            <a:pPr marL="171450" indent="-171450">
              <a:buFont typeface="Arial" panose="020B0604020202020204" pitchFamily="34" charset="0"/>
              <a:buChar char="•"/>
            </a:pPr>
            <a:r>
              <a:rPr lang="en-US" dirty="0"/>
              <a:t>Consider how you will maintain and monitor learning and development, attending a one-off course in isolation is unlikely to change practice</a:t>
            </a:r>
          </a:p>
          <a:p>
            <a:endParaRPr lang="en-US" dirty="0"/>
          </a:p>
          <a:p>
            <a:r>
              <a:rPr lang="en-US" dirty="0"/>
              <a:t>External Providers::</a:t>
            </a:r>
          </a:p>
          <a:p>
            <a:pPr>
              <a:lnSpc>
                <a:spcPct val="150000"/>
              </a:lnSpc>
              <a:defRPr/>
            </a:pPr>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marL="171450" indent="-171450">
              <a:lnSpc>
                <a:spcPct val="150000"/>
              </a:lnSpc>
              <a:buFont typeface="Arial" panose="020B0604020202020204" pitchFamily="34" charset="0"/>
              <a:buChar char="•"/>
              <a:defRPr/>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Coaches can be a fantastic resource offering skills, knowledge and experience where there is an identified gap but there are considerations when you are deploying external providers</a:t>
            </a:r>
          </a:p>
          <a:p>
            <a:pPr marL="171450" indent="-171450">
              <a:lnSpc>
                <a:spcPct val="150000"/>
              </a:lnSpc>
              <a:buFont typeface="Arial" panose="020B0604020202020204" pitchFamily="34" charset="0"/>
              <a:buChar char="•"/>
              <a:defRPr/>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First off, ensure that any external providers are deployed safely, considering how they interact with staff and pupils in your school and also whether they coach outside of your school and in community settings, what is your policy on this?</a:t>
            </a:r>
          </a:p>
          <a:p>
            <a:pPr marL="171450" indent="-171450">
              <a:lnSpc>
                <a:spcPct val="150000"/>
              </a:lnSpc>
              <a:buFont typeface="Arial" panose="020B0604020202020204" pitchFamily="34" charset="0"/>
              <a:buChar char="•"/>
              <a:defRPr/>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Be clear about what skills gaps you are filling through an external provider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Maintain ownership of </a:t>
            </a:r>
            <a:r>
              <a:rPr lang="en-GB" altLang="en-US" sz="1200" u="sng" dirty="0">
                <a:solidFill>
                  <a:schemeClr val="tx1">
                    <a:lumMod val="75000"/>
                    <a:lumOff val="25000"/>
                  </a:schemeClr>
                </a:solidFill>
                <a:latin typeface="Open Sans" panose="020B0604020202020204" charset="0"/>
                <a:ea typeface="Open Sans" panose="020B0604020202020204" charset="0"/>
                <a:cs typeface="Open Sans" panose="020B0604020202020204" charset="0"/>
              </a:rPr>
              <a:t>your</a:t>
            </a: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 outcomes and set them with the coach/provider, you remain responsible for delivery and outcomes. </a:t>
            </a:r>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marL="171450" indent="-171450">
              <a:lnSpc>
                <a:spcPct val="150000"/>
              </a:lnSpc>
              <a:buFont typeface="Arial" panose="020B0604020202020204" pitchFamily="34" charset="0"/>
              <a:buChar char="•"/>
              <a:defRPr/>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Coaches should not replace teachers - this is not effective or sustainable. Coaches and teachers have very different skills and knowledge that can be complimentary but a coach isn’t trained to do the job of a teacher. Also, consider if the funding stops tomorrow, how would you pay for the coach? If you couldn’t what would happen to the quality of your practice and the skills/knowledge of school staff?</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Coach and teacher working together can be very powerful, if the coach is working to upskill a teacher set a timeline, this should not be an indefinite arrangement</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The PE and Sport Premium cannot be used to cover PPA</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altLang="en-US"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Coaches can be fantastic assets when employed and deployed properly, a guide is available at the link on the slide to help effectively deploy external coaches and providers, it should be noted that this was written prior to covid-19.</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6355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altLang="en-US" sz="1200" dirty="0">
                <a:solidFill>
                  <a:schemeClr val="bg2">
                    <a:lumMod val="25000"/>
                  </a:schemeClr>
                </a:solidFill>
                <a:latin typeface="Open Sans" panose="020B0604020202020204" charset="0"/>
                <a:ea typeface="Open Sans" panose="020B0604020202020204" charset="0"/>
                <a:cs typeface="Open Sans" panose="020B0604020202020204" charset="0"/>
              </a:rPr>
              <a:t>This was covered in module 2 but its important to remember how your decisions could be questioned and held to account.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altLang="en-US" sz="1200" dirty="0">
                <a:solidFill>
                  <a:schemeClr val="bg2">
                    <a:lumMod val="25000"/>
                  </a:schemeClr>
                </a:solidFill>
                <a:latin typeface="Open Sans" panose="020B0604020202020204" charset="0"/>
                <a:ea typeface="Open Sans" panose="020B0604020202020204" charset="0"/>
                <a:cs typeface="Open Sans" panose="020B0604020202020204" charset="0"/>
              </a:rPr>
              <a:t>Remember  that all schools have been given the funding directly and therefore trusted to make the right decisions for pupils so we need to maximise the impact. Like other areas of school, there are also some measures in place to check that.</a:t>
            </a:r>
          </a:p>
          <a:p>
            <a:pPr marL="0" indent="0">
              <a:lnSpc>
                <a:spcPct val="150000"/>
              </a:lnSpc>
              <a:buFont typeface="Arial" panose="020B0604020202020204" pitchFamily="34" charset="0"/>
              <a:buNone/>
            </a:pPr>
            <a:endParaRPr lang="en-GB" altLang="en-US" sz="1200" dirty="0">
              <a:solidFill>
                <a:schemeClr val="bg2">
                  <a:lumMod val="25000"/>
                </a:schemeClr>
              </a:solidFill>
              <a:latin typeface="Open Sans" panose="020B0604020202020204" charset="0"/>
              <a:ea typeface="Open Sans" panose="020B0604020202020204" charset="0"/>
              <a:cs typeface="Open Sans" panose="020B060402020202020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4761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So in summary</a:t>
            </a:r>
          </a:p>
          <a:p>
            <a:pPr marL="285750" indent="-285750">
              <a:buFont typeface="Arial" panose="020B0604020202020204" pitchFamily="34" charset="0"/>
              <a:buChar char="•"/>
            </a:pPr>
            <a:r>
              <a:rPr lang="en-GB" dirty="0"/>
              <a:t>Honestly review your previous spend, Use the recommended </a:t>
            </a:r>
            <a:r>
              <a:rPr lang="en-GB" dirty="0" err="1"/>
              <a:t>Afpe</a:t>
            </a:r>
            <a:r>
              <a:rPr lang="en-GB" dirty="0"/>
              <a:t> template if it works for you. </a:t>
            </a:r>
          </a:p>
          <a:p>
            <a:pPr marL="285750" indent="-285750">
              <a:buFont typeface="Arial" panose="020B0604020202020204" pitchFamily="34" charset="0"/>
              <a:buChar char="•"/>
            </a:pPr>
            <a:r>
              <a:rPr lang="en-GB" dirty="0"/>
              <a:t>Be clear on what you are trying to achieve, link your outcomes to your SIDP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Redesign your plan to contribute to your new outcomes, use a combination of your learning from your review and what has worked previously with the freedom to be creative and think outside the box to tackle new challenges. Whilst schools have this funding for this academic year its an ideal opportunity to really take a risk with a new, creative intervention that just might make a significant difference! </a:t>
            </a:r>
          </a:p>
          <a:p>
            <a:pPr marL="285750" indent="-285750">
              <a:buFont typeface="Arial" panose="020B0604020202020204" pitchFamily="34" charset="0"/>
              <a:buChar char="•"/>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8866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And to summarise the 3 modules that you have now completed:</a:t>
            </a:r>
          </a:p>
          <a:p>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Physical activity is a tool that can help improve wider outcomes and priorities </a:t>
            </a:r>
          </a:p>
          <a:p>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The PE and Sport Premium (ignore the name) is ring-fenced funding to help you to do that</a:t>
            </a:r>
          </a:p>
          <a:p>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Make the premium work for your school and your pupils with good planning and creativity</a:t>
            </a:r>
          </a:p>
          <a:p>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Continually check and challenge the impact of your spend</a:t>
            </a:r>
            <a:endParaRPr lang="en-GB" sz="1200" dirty="0">
              <a:latin typeface="Open Sans" panose="020B0604020202020204" charset="0"/>
              <a:ea typeface="Open Sans" panose="020B0604020202020204" charset="0"/>
              <a:cs typeface="Open Sans" panose="020B0604020202020204" charset="0"/>
            </a:endParaRPr>
          </a:p>
          <a:p>
            <a:pPr>
              <a:defRPr/>
            </a:pPr>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6367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90000"/>
              </a:lnSpc>
              <a:spcBef>
                <a:spcPts val="1000"/>
              </a:spcBef>
              <a:buFont typeface="Arial" panose="020B0604020202020204" pitchFamily="34" charset="0"/>
              <a:buNone/>
            </a:pPr>
            <a:r>
              <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rPr>
              <a:t>There are a number of ways that Active Norfolk can support you to maximise the benefits of physical activity in your school from these workshops, to printed guides and 1:1 support.</a:t>
            </a:r>
          </a:p>
          <a:p>
            <a:pPr marL="228600" lvl="0" indent="-228600">
              <a:lnSpc>
                <a:spcPct val="90000"/>
              </a:lnSpc>
              <a:spcBef>
                <a:spcPts val="1000"/>
              </a:spcBef>
              <a:buFont typeface="Arial" panose="020B0604020202020204" pitchFamily="34" charset="0"/>
              <a:buChar char="•"/>
            </a:pPr>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marL="228600" lvl="0" indent="-228600">
              <a:lnSpc>
                <a:spcPct val="90000"/>
              </a:lnSpc>
              <a:spcBef>
                <a:spcPts val="1000"/>
              </a:spcBef>
              <a:buFont typeface="Arial" panose="020B0604020202020204" pitchFamily="34" charset="0"/>
              <a:buChar char="•"/>
            </a:pPr>
            <a:endParaRPr lang="en-GB" sz="1200" dirty="0">
              <a:solidFill>
                <a:schemeClr val="tx1">
                  <a:lumMod val="75000"/>
                  <a:lumOff val="25000"/>
                </a:schemeClr>
              </a:solidFill>
              <a:latin typeface="Open Sans" panose="020B0604020202020204" charset="0"/>
              <a:ea typeface="Open Sans" panose="020B0604020202020204" charset="0"/>
              <a:cs typeface="Open Sans" panose="020B0604020202020204" charset="0"/>
            </a:endParaRPr>
          </a:p>
          <a:p>
            <a:pPr lvl="0">
              <a:lnSpc>
                <a:spcPct val="90000"/>
              </a:lnSpc>
              <a:spcBef>
                <a:spcPts val="1000"/>
              </a:spcBef>
            </a:pPr>
            <a:r>
              <a:rPr lang="en-GB" sz="1050" dirty="0">
                <a:solidFill>
                  <a:schemeClr val="tx1">
                    <a:lumMod val="75000"/>
                    <a:lumOff val="25000"/>
                  </a:schemeClr>
                </a:solidFill>
                <a:latin typeface="Open Sans" panose="020B0604020202020204" charset="0"/>
                <a:ea typeface="Open Sans" panose="020B0604020202020204" charset="0"/>
                <a:cs typeface="Open Sans" panose="020B0604020202020204" charset="0"/>
              </a:rPr>
              <a:t>all of this support is available virtually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3973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a number of resources from national partners, especially in adapting to the new circumstances.</a:t>
            </a:r>
          </a:p>
          <a:p>
            <a:endParaRPr lang="en-US" dirty="0"/>
          </a:p>
          <a:p>
            <a:r>
              <a:rPr lang="en-US" dirty="0"/>
              <a:t>The association for Physical Education have been very active, it is worth checking in on their guidance and updates regularly. Links are included here for the latest version of their Safe Practice in physical education, school sport and physical activity Manual as well as a self review tool for risk assessing PE.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704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Youth Sport Trust have developed a framework for the return to school which includes ideas and considerations that could help your planning, they also have a </a:t>
            </a:r>
            <a:r>
              <a:rPr lang="en-US" dirty="0" err="1"/>
              <a:t>covid</a:t>
            </a:r>
            <a:r>
              <a:rPr lang="en-US" dirty="0"/>
              <a:t> guidance page which is regularly updated. </a:t>
            </a:r>
          </a:p>
          <a:p>
            <a:endParaRPr lang="en-US" dirty="0"/>
          </a:p>
          <a:p>
            <a:r>
              <a:rPr lang="en-US" dirty="0"/>
              <a:t>And UK Active have provided guidance around the opening of school sports facilities as well as advice and guidance on how external providers can operate safely in schools at the moment.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248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physical health benefits of physical activity are probably better understood but it is worth outlining them, especially as we know there is a significant number of young people who have been sedentary through lockdown and that combined with potentially poor nutrition may have had a significant impact on their physical health, there has been a particular challenge around maintaining a healthy weight during lockdown, you may have noticed this in your pupils.</a:t>
            </a:r>
          </a:p>
          <a:p>
            <a:endParaRPr lang="en-US" dirty="0"/>
          </a:p>
          <a:p>
            <a:r>
              <a:rPr lang="en-US" dirty="0"/>
              <a:t>Being overweight brings about additional health risks including increased risk of diabetes, lower self-esteem and poor sleep.</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5416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attending these online modules, we hope they have been of use and inspired some thoughts.</a:t>
            </a:r>
          </a:p>
          <a:p>
            <a:endParaRPr lang="en-US" dirty="0"/>
          </a:p>
          <a:p>
            <a:r>
              <a:rPr lang="en-US" dirty="0"/>
              <a:t>For further questions or discussion, please don’t hesitate to get in touch with us and for more information, a link is included to the PE and Sport Premium section of our website.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28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increasing awareness of the mental and physical health benefits of being physically active and they are now written into the new RSHE curriculum, which provides a fantastic opportunity to educate pupils and encourage ownership of their health as well as linking the curriculum to your PE, sport and physical activity offer in school.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476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consequence of lockdown has been a lack of social interaction and depending on the approach within your school there may be the need to form new friendship groups and bubbles. </a:t>
            </a:r>
          </a:p>
          <a:p>
            <a:endParaRPr lang="en-US" dirty="0"/>
          </a:p>
          <a:p>
            <a:r>
              <a:rPr lang="en-US" dirty="0"/>
              <a:t>This is another area where physical activity may be able to help.  We know that it can help promote positive </a:t>
            </a:r>
            <a:r>
              <a:rPr lang="en-US" dirty="0" err="1"/>
              <a:t>behaviours</a:t>
            </a:r>
            <a:r>
              <a:rPr lang="en-US" dirty="0"/>
              <a:t>, encourage team working, problem solving, interaction, learning to share and promote fairness and equality. </a:t>
            </a:r>
          </a:p>
          <a:p>
            <a:endParaRPr lang="en-US" dirty="0"/>
          </a:p>
          <a:p>
            <a:r>
              <a:rPr lang="en-US" dirty="0"/>
              <a:t>Allowing time to play and be active together can help accelerate children’s social development that may be behind where they would usually be.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6E4FC-2FC9-E349-8490-D47D2ABE2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850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CC8CF6E-64FA-4DB2-9475-265678A49018}" type="datetimeFigureOut">
              <a:rPr lang="en-GB" smtClean="0"/>
              <a:t>13/04/2021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AEB1DC-8182-412F-94AF-3240C967070F}" type="slidenum">
              <a:rPr lang="en-GB" smtClean="0"/>
              <a:t>‹#›</a:t>
            </a:fld>
            <a:endParaRPr lang="en-GB"/>
          </a:p>
        </p:txBody>
      </p:sp>
      <p:sp>
        <p:nvSpPr>
          <p:cNvPr id="7" name="Rectangle 6"/>
          <p:cNvSpPr/>
          <p:nvPr userDrawn="1"/>
        </p:nvSpPr>
        <p:spPr>
          <a:xfrm>
            <a:off x="10346261" y="357468"/>
            <a:ext cx="2130458" cy="737486"/>
          </a:xfrm>
          <a:prstGeom prst="rect">
            <a:avLst/>
          </a:prstGeom>
          <a:solidFill>
            <a:schemeClr val="bg1"/>
          </a:solidFill>
          <a:ln>
            <a:noFill/>
          </a:ln>
          <a:effectLst>
            <a:outerShdw blurRad="508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2010" y="461913"/>
            <a:ext cx="675590" cy="417031"/>
          </a:xfrm>
          <a:prstGeom prst="rect">
            <a:avLst/>
          </a:prstGeom>
        </p:spPr>
      </p:pic>
    </p:spTree>
    <p:extLst>
      <p:ext uri="{BB962C8B-B14F-4D97-AF65-F5344CB8AC3E}">
        <p14:creationId xmlns:p14="http://schemas.microsoft.com/office/powerpoint/2010/main" val="220005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20BE-0742-9849-91DC-7F5360F00B7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939F69B-7865-864A-A1C0-B9B2D8EA381A}"/>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4/13/2021</a:t>
            </a:fld>
            <a:endParaRPr lang="en-US"/>
          </a:p>
        </p:txBody>
      </p:sp>
      <p:sp>
        <p:nvSpPr>
          <p:cNvPr id="4" name="Footer Placeholder 3">
            <a:extLst>
              <a:ext uri="{FF2B5EF4-FFF2-40B4-BE49-F238E27FC236}">
                <a16:creationId xmlns:a16="http://schemas.microsoft.com/office/drawing/2014/main" id="{CD4E0260-C577-4548-A628-226071EE7A5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3AC9A0-AC27-1D44-A549-A4DDA749A225}"/>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195062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FADB3-C035-1443-9374-41558C531B26}"/>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4/13/2021</a:t>
            </a:fld>
            <a:endParaRPr lang="en-US"/>
          </a:p>
        </p:txBody>
      </p:sp>
      <p:sp>
        <p:nvSpPr>
          <p:cNvPr id="3" name="Footer Placeholder 2">
            <a:extLst>
              <a:ext uri="{FF2B5EF4-FFF2-40B4-BE49-F238E27FC236}">
                <a16:creationId xmlns:a16="http://schemas.microsoft.com/office/drawing/2014/main" id="{CF2ECB2B-07F6-B543-9BB3-1670B491A37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2E014D-5C55-4743-BFE2-D5D3C579E279}"/>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4273717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B16E-3001-FA45-96DB-46D2E3526BDD}"/>
              </a:ext>
            </a:extLst>
          </p:cNvPr>
          <p:cNvSpPr>
            <a:spLocks noGrp="1"/>
          </p:cNvSpPr>
          <p:nvPr>
            <p:ph type="title"/>
          </p:nvPr>
        </p:nvSpPr>
        <p:spPr>
          <a:xfrm>
            <a:off x="840318" y="457200"/>
            <a:ext cx="3932767" cy="1600200"/>
          </a:xfrm>
        </p:spPr>
        <p:txBody>
          <a:bodyPr anchor="b"/>
          <a:lstStyle>
            <a:lvl1pPr>
              <a:defRPr sz="4267"/>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C0F1303-F44E-5347-9EC3-1ED9DF6FAC2C}"/>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A4F654-305B-4E46-9DB2-A1E4C430340A}"/>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a:extLst>
              <a:ext uri="{FF2B5EF4-FFF2-40B4-BE49-F238E27FC236}">
                <a16:creationId xmlns:a16="http://schemas.microsoft.com/office/drawing/2014/main" id="{57D5660E-6D9D-C540-8C61-E9E0BCCD5062}"/>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4/13/2021</a:t>
            </a:fld>
            <a:endParaRPr lang="en-US"/>
          </a:p>
        </p:txBody>
      </p:sp>
      <p:sp>
        <p:nvSpPr>
          <p:cNvPr id="6" name="Footer Placeholder 5">
            <a:extLst>
              <a:ext uri="{FF2B5EF4-FFF2-40B4-BE49-F238E27FC236}">
                <a16:creationId xmlns:a16="http://schemas.microsoft.com/office/drawing/2014/main" id="{355318F1-8AA6-EF43-8407-398A6A87D78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7520A6-6FA2-7F41-84AF-84E74E4C31AC}"/>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563442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0ED5-679B-7749-B86C-503F4EA0E08F}"/>
              </a:ext>
            </a:extLst>
          </p:cNvPr>
          <p:cNvSpPr>
            <a:spLocks noGrp="1"/>
          </p:cNvSpPr>
          <p:nvPr>
            <p:ph type="title"/>
          </p:nvPr>
        </p:nvSpPr>
        <p:spPr>
          <a:xfrm>
            <a:off x="840318" y="457200"/>
            <a:ext cx="3932767" cy="1600200"/>
          </a:xfrm>
        </p:spPr>
        <p:txBody>
          <a:bodyPr anchor="b"/>
          <a:lstStyle>
            <a:lvl1pPr>
              <a:defRPr sz="4267"/>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310594C-433A-5244-B311-9FFCD7F13E99}"/>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267F46B0-D949-B941-9913-185013EF0516}"/>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a:extLst>
              <a:ext uri="{FF2B5EF4-FFF2-40B4-BE49-F238E27FC236}">
                <a16:creationId xmlns:a16="http://schemas.microsoft.com/office/drawing/2014/main" id="{51EA3FAB-8530-6D4B-8C7D-CECEF8C9DAF2}"/>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4/13/2021</a:t>
            </a:fld>
            <a:endParaRPr lang="en-US"/>
          </a:p>
        </p:txBody>
      </p:sp>
      <p:sp>
        <p:nvSpPr>
          <p:cNvPr id="6" name="Footer Placeholder 5">
            <a:extLst>
              <a:ext uri="{FF2B5EF4-FFF2-40B4-BE49-F238E27FC236}">
                <a16:creationId xmlns:a16="http://schemas.microsoft.com/office/drawing/2014/main" id="{420F9A69-DC5A-E343-ACD0-03956E1ED41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604D371-E70C-B94A-BC28-02513A619EBB}"/>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795560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3A87-CA83-534C-9AAD-029063739D0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CC0E9F5-4359-7A4C-BF80-8D547593C4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A3E3AC-8313-AE45-89F5-597D802E78E0}"/>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4/13/2021</a:t>
            </a:fld>
            <a:endParaRPr lang="en-US"/>
          </a:p>
        </p:txBody>
      </p:sp>
      <p:sp>
        <p:nvSpPr>
          <p:cNvPr id="5" name="Footer Placeholder 4">
            <a:extLst>
              <a:ext uri="{FF2B5EF4-FFF2-40B4-BE49-F238E27FC236}">
                <a16:creationId xmlns:a16="http://schemas.microsoft.com/office/drawing/2014/main" id="{36AD235B-C278-2545-AD4A-8094397D02A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9EA696-DB7B-1347-B0CA-9049638E4B60}"/>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422201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31C439-F94D-EF4E-A8D6-C14811E3BBA6}"/>
              </a:ext>
            </a:extLst>
          </p:cNvPr>
          <p:cNvSpPr>
            <a:spLocks noGrp="1"/>
          </p:cNvSpPr>
          <p:nvPr>
            <p:ph type="title" orient="vert"/>
          </p:nvPr>
        </p:nvSpPr>
        <p:spPr>
          <a:xfrm>
            <a:off x="8724901" y="366185"/>
            <a:ext cx="2628900" cy="581024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DAF8406-BE7C-2343-B013-E33F04AAFC68}"/>
              </a:ext>
            </a:extLst>
          </p:cNvPr>
          <p:cNvSpPr>
            <a:spLocks noGrp="1"/>
          </p:cNvSpPr>
          <p:nvPr>
            <p:ph type="body" orient="vert" idx="1"/>
          </p:nvPr>
        </p:nvSpPr>
        <p:spPr>
          <a:xfrm>
            <a:off x="838201" y="366185"/>
            <a:ext cx="7683500" cy="581024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5DBCCA-2D1D-BF4E-8FAF-588AC5705913}"/>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4/13/2021</a:t>
            </a:fld>
            <a:endParaRPr lang="en-US"/>
          </a:p>
        </p:txBody>
      </p:sp>
      <p:sp>
        <p:nvSpPr>
          <p:cNvPr id="5" name="Footer Placeholder 4">
            <a:extLst>
              <a:ext uri="{FF2B5EF4-FFF2-40B4-BE49-F238E27FC236}">
                <a16:creationId xmlns:a16="http://schemas.microsoft.com/office/drawing/2014/main" id="{EF329E3B-BBF9-6A43-A643-E9A00C74210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29C6B5-FDA5-D04C-9D62-CB0AF0E0662D}"/>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3142182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13C5-E27B-4018-83CD-BE3952A7F8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FA1FA5-143E-4541-8FE3-4FE002A54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213662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7EE1-68ED-4CEF-A36C-BE8AA53A1A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919851-8467-4953-97B4-E60A99A87E15}"/>
              </a:ext>
            </a:extLst>
          </p:cNvPr>
          <p:cNvSpPr>
            <a:spLocks noGrp="1"/>
          </p:cNvSpPr>
          <p:nvPr>
            <p:ph idx="1"/>
          </p:nvPr>
        </p:nvSpPr>
        <p:spPr>
          <a:xfrm>
            <a:off x="838200" y="1825626"/>
            <a:ext cx="10515600" cy="4108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3363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30A5-26C3-41B3-B6B4-8EFE86C6B879}"/>
              </a:ext>
            </a:extLst>
          </p:cNvPr>
          <p:cNvSpPr>
            <a:spLocks noGrp="1"/>
          </p:cNvSpPr>
          <p:nvPr>
            <p:ph type="title"/>
          </p:nvPr>
        </p:nvSpPr>
        <p:spPr>
          <a:xfrm>
            <a:off x="838200" y="1470026"/>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1A2FD3-739E-4616-9A61-477B472AC6DA}"/>
              </a:ext>
            </a:extLst>
          </p:cNvPr>
          <p:cNvSpPr>
            <a:spLocks noGrp="1"/>
          </p:cNvSpPr>
          <p:nvPr>
            <p:ph type="body" idx="1"/>
          </p:nvPr>
        </p:nvSpPr>
        <p:spPr>
          <a:xfrm>
            <a:off x="838200" y="445219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66742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0BFC-68A1-44CD-B6EB-33A4EA0901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F53140-F95E-4623-BAB5-DA345F7D218C}"/>
              </a:ext>
            </a:extLst>
          </p:cNvPr>
          <p:cNvSpPr>
            <a:spLocks noGrp="1"/>
          </p:cNvSpPr>
          <p:nvPr>
            <p:ph sz="half" idx="1"/>
          </p:nvPr>
        </p:nvSpPr>
        <p:spPr>
          <a:xfrm>
            <a:off x="838200" y="1825625"/>
            <a:ext cx="5181600" cy="4136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694D64-0C5F-4C0C-BFFD-CB5494DF688C}"/>
              </a:ext>
            </a:extLst>
          </p:cNvPr>
          <p:cNvSpPr>
            <a:spLocks noGrp="1"/>
          </p:cNvSpPr>
          <p:nvPr>
            <p:ph sz="half" idx="2"/>
          </p:nvPr>
        </p:nvSpPr>
        <p:spPr>
          <a:xfrm>
            <a:off x="6172200" y="1825625"/>
            <a:ext cx="5181600" cy="4136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385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endParaRPr lang="en-GB" dirty="0"/>
          </a:p>
        </p:txBody>
      </p:sp>
      <p:sp>
        <p:nvSpPr>
          <p:cNvPr id="4" name="Date Placeholder 3"/>
          <p:cNvSpPr>
            <a:spLocks noGrp="1"/>
          </p:cNvSpPr>
          <p:nvPr>
            <p:ph type="dt" sz="half" idx="10"/>
          </p:nvPr>
        </p:nvSpPr>
        <p:spPr/>
        <p:txBody>
          <a:bodyPr/>
          <a:lstStyle/>
          <a:p>
            <a:fld id="{0CC8CF6E-64FA-4DB2-9475-265678A49018}" type="datetimeFigureOut">
              <a:rPr lang="en-GB" smtClean="0"/>
              <a:t>13/04/2021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AEB1DC-8182-412F-94AF-3240C967070F}" type="slidenum">
              <a:rPr lang="en-GB" smtClean="0"/>
              <a:t>‹#›</a:t>
            </a:fld>
            <a:endParaRPr lang="en-GB"/>
          </a:p>
        </p:txBody>
      </p:sp>
      <p:sp>
        <p:nvSpPr>
          <p:cNvPr id="7" name="Rectangle 6"/>
          <p:cNvSpPr/>
          <p:nvPr userDrawn="1"/>
        </p:nvSpPr>
        <p:spPr>
          <a:xfrm>
            <a:off x="10346261" y="357468"/>
            <a:ext cx="2130458" cy="737486"/>
          </a:xfrm>
          <a:prstGeom prst="rect">
            <a:avLst/>
          </a:prstGeom>
          <a:solidFill>
            <a:schemeClr val="bg1"/>
          </a:solidFill>
          <a:ln>
            <a:noFill/>
          </a:ln>
          <a:effectLst>
            <a:outerShdw blurRad="508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2010" y="461913"/>
            <a:ext cx="675590" cy="417031"/>
          </a:xfrm>
          <a:prstGeom prst="rect">
            <a:avLst/>
          </a:prstGeom>
        </p:spPr>
      </p:pic>
    </p:spTree>
    <p:extLst>
      <p:ext uri="{BB962C8B-B14F-4D97-AF65-F5344CB8AC3E}">
        <p14:creationId xmlns:p14="http://schemas.microsoft.com/office/powerpoint/2010/main" val="1434693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0BFC-68A1-44CD-B6EB-33A4EA0901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F53140-F95E-4623-BAB5-DA345F7D218C}"/>
              </a:ext>
            </a:extLst>
          </p:cNvPr>
          <p:cNvSpPr>
            <a:spLocks noGrp="1"/>
          </p:cNvSpPr>
          <p:nvPr>
            <p:ph sz="half" idx="1"/>
          </p:nvPr>
        </p:nvSpPr>
        <p:spPr>
          <a:xfrm>
            <a:off x="838200" y="1825625"/>
            <a:ext cx="5181600" cy="4136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694D64-0C5F-4C0C-BFFD-CB5494DF688C}"/>
              </a:ext>
            </a:extLst>
          </p:cNvPr>
          <p:cNvSpPr>
            <a:spLocks noGrp="1"/>
          </p:cNvSpPr>
          <p:nvPr>
            <p:ph sz="half" idx="2"/>
          </p:nvPr>
        </p:nvSpPr>
        <p:spPr>
          <a:xfrm>
            <a:off x="6172200" y="1825625"/>
            <a:ext cx="5181600" cy="4136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4533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973A-CDF0-4784-AEF2-03059A2C02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217554-67DB-45CE-81DF-836796370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FAFA29-5852-4BEA-9728-DA1BC909E1E4}"/>
              </a:ext>
            </a:extLst>
          </p:cNvPr>
          <p:cNvSpPr>
            <a:spLocks noGrp="1"/>
          </p:cNvSpPr>
          <p:nvPr>
            <p:ph sz="half" idx="2"/>
          </p:nvPr>
        </p:nvSpPr>
        <p:spPr>
          <a:xfrm>
            <a:off x="839788" y="2505076"/>
            <a:ext cx="5157787" cy="3429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1D4BC1-A3C9-4086-B998-4E650EFA0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91D298-9C19-4C8C-B5D7-D3E9EAC15C6B}"/>
              </a:ext>
            </a:extLst>
          </p:cNvPr>
          <p:cNvSpPr>
            <a:spLocks noGrp="1"/>
          </p:cNvSpPr>
          <p:nvPr>
            <p:ph sz="quarter" idx="4"/>
          </p:nvPr>
        </p:nvSpPr>
        <p:spPr>
          <a:xfrm>
            <a:off x="6172200" y="2505076"/>
            <a:ext cx="5183188" cy="3429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6630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1358-9143-4D82-A8C0-1CAE7F20E1E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83488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1358-9143-4D82-A8C0-1CAE7F20E1E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69333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192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CB33D9-67F1-4ED9-98A4-1B89EED08745}"/>
              </a:ext>
            </a:extLst>
          </p:cNvPr>
          <p:cNvSpPr>
            <a:spLocks noGrp="1"/>
          </p:cNvSpPr>
          <p:nvPr>
            <p:ph type="pic" sz="quarter" idx="10"/>
          </p:nvPr>
        </p:nvSpPr>
        <p:spPr>
          <a:xfrm>
            <a:off x="2302668" y="1511300"/>
            <a:ext cx="7586663" cy="3835400"/>
          </a:xfrm>
          <a:prstGeom prst="snipRoundRect">
            <a:avLst>
              <a:gd name="adj1" fmla="val 20802"/>
              <a:gd name="adj2" fmla="val 0"/>
            </a:avLst>
          </a:prstGeom>
        </p:spPr>
        <p:txBody>
          <a:bodyPr/>
          <a:lstStyle/>
          <a:p>
            <a:r>
              <a:rPr lang="en-US"/>
              <a:t>Click icon to add picture</a:t>
            </a:r>
            <a:endParaRPr lang="en-GB" dirty="0"/>
          </a:p>
        </p:txBody>
      </p:sp>
    </p:spTree>
    <p:extLst>
      <p:ext uri="{BB962C8B-B14F-4D97-AF65-F5344CB8AC3E}">
        <p14:creationId xmlns:p14="http://schemas.microsoft.com/office/powerpoint/2010/main" val="1826021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Top Corners One Rounded and One Snipped 9">
            <a:extLst>
              <a:ext uri="{FF2B5EF4-FFF2-40B4-BE49-F238E27FC236}">
                <a16:creationId xmlns:a16="http://schemas.microsoft.com/office/drawing/2014/main" id="{6A8CD27B-9031-4739-A302-2E90658DBD83}"/>
              </a:ext>
            </a:extLst>
          </p:cNvPr>
          <p:cNvSpPr/>
          <p:nvPr/>
        </p:nvSpPr>
        <p:spPr>
          <a:xfrm>
            <a:off x="2121159" y="1404257"/>
            <a:ext cx="7949682" cy="4049485"/>
          </a:xfrm>
          <a:prstGeom prst="snipRoundRect">
            <a:avLst>
              <a:gd name="adj1" fmla="val 16667"/>
              <a:gd name="adj2" fmla="val 0"/>
            </a:avLst>
          </a:prstGeom>
          <a:solidFill>
            <a:srgbClr val="0449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BC19D81-EBD8-4B46-B7CC-E0B1D154C9CF}"/>
              </a:ext>
            </a:extLst>
          </p:cNvPr>
          <p:cNvSpPr>
            <a:spLocks noGrp="1"/>
          </p:cNvSpPr>
          <p:nvPr>
            <p:ph type="title"/>
          </p:nvPr>
        </p:nvSpPr>
        <p:spPr>
          <a:xfrm>
            <a:off x="3183777" y="3067395"/>
            <a:ext cx="5968538" cy="723208"/>
          </a:xfrm>
        </p:spPr>
        <p:txBody>
          <a:bodyPr anchor="b"/>
          <a:lstStyle>
            <a:lvl1pPr algn="ctr">
              <a:defRPr sz="3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014275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CE67-1F77-4002-880F-FABF57651B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75581D-0BB3-4E5A-9EC9-9A4F546A4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617A7990-34CB-46B7-A630-61756DDE0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89433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5352-1D03-4460-B16D-DBAD29964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C6CE1D-FFED-40E0-862F-A51303096F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a:extLst>
              <a:ext uri="{FF2B5EF4-FFF2-40B4-BE49-F238E27FC236}">
                <a16:creationId xmlns:a16="http://schemas.microsoft.com/office/drawing/2014/main" id="{ECBF91E2-1981-4352-BDCE-B60BCD406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99997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014E-D2BC-489F-8234-F3E8EBE109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EE3CD8-06B5-4223-9423-F060CD4B6E18}"/>
              </a:ext>
            </a:extLst>
          </p:cNvPr>
          <p:cNvSpPr>
            <a:spLocks noGrp="1"/>
          </p:cNvSpPr>
          <p:nvPr>
            <p:ph type="body" orient="vert" idx="1"/>
          </p:nvPr>
        </p:nvSpPr>
        <p:spPr>
          <a:xfrm>
            <a:off x="838200" y="1825626"/>
            <a:ext cx="10515600" cy="41273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377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C8CF6E-64FA-4DB2-9475-265678A49018}" type="datetimeFigureOut">
              <a:rPr lang="en-GB" smtClean="0"/>
              <a:t>13/04/2021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AEB1DC-8182-412F-94AF-3240C967070F}" type="slidenum">
              <a:rPr lang="en-GB" smtClean="0"/>
              <a:t>‹#›</a:t>
            </a:fld>
            <a:endParaRPr lang="en-GB"/>
          </a:p>
        </p:txBody>
      </p:sp>
    </p:spTree>
    <p:extLst>
      <p:ext uri="{BB962C8B-B14F-4D97-AF65-F5344CB8AC3E}">
        <p14:creationId xmlns:p14="http://schemas.microsoft.com/office/powerpoint/2010/main" val="2594656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BA7165-7474-4194-8560-8A048CA1BA8A}"/>
              </a:ext>
            </a:extLst>
          </p:cNvPr>
          <p:cNvSpPr>
            <a:spLocks noGrp="1"/>
          </p:cNvSpPr>
          <p:nvPr>
            <p:ph type="title" orient="vert"/>
          </p:nvPr>
        </p:nvSpPr>
        <p:spPr>
          <a:xfrm>
            <a:off x="8724900" y="365125"/>
            <a:ext cx="2628900" cy="560646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2F8289-586F-44E9-BC44-93B2DE93AE98}"/>
              </a:ext>
            </a:extLst>
          </p:cNvPr>
          <p:cNvSpPr>
            <a:spLocks noGrp="1"/>
          </p:cNvSpPr>
          <p:nvPr>
            <p:ph type="body" orient="vert" idx="1"/>
          </p:nvPr>
        </p:nvSpPr>
        <p:spPr>
          <a:xfrm>
            <a:off x="838200" y="365125"/>
            <a:ext cx="7734300" cy="5606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6977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8DE6-B286-448B-9F44-117F8566BDF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83025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8DE6-B286-448B-9F44-117F8566BDFA}"/>
              </a:ext>
            </a:extLst>
          </p:cNvPr>
          <p:cNvSpPr>
            <a:spLocks noGrp="1"/>
          </p:cNvSpPr>
          <p:nvPr>
            <p:ph type="title"/>
          </p:nvPr>
        </p:nvSpPr>
        <p:spPr>
          <a:xfrm>
            <a:off x="838200" y="365123"/>
            <a:ext cx="10515600" cy="1325563"/>
          </a:xfrm>
        </p:spPr>
        <p:txBody>
          <a:bodyPr/>
          <a:lstStyle/>
          <a:p>
            <a:r>
              <a:rPr lang="en-US"/>
              <a:t>Click to edit Master title style</a:t>
            </a:r>
            <a:endParaRPr lang="en-GB"/>
          </a:p>
        </p:txBody>
      </p:sp>
    </p:spTree>
    <p:extLst>
      <p:ext uri="{BB962C8B-B14F-4D97-AF65-F5344CB8AC3E}">
        <p14:creationId xmlns:p14="http://schemas.microsoft.com/office/powerpoint/2010/main" val="2304352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8DE6-B286-448B-9F44-117F8566BDFA}"/>
              </a:ext>
            </a:extLst>
          </p:cNvPr>
          <p:cNvSpPr>
            <a:spLocks noGrp="1"/>
          </p:cNvSpPr>
          <p:nvPr>
            <p:ph type="title"/>
          </p:nvPr>
        </p:nvSpPr>
        <p:spPr>
          <a:xfrm>
            <a:off x="842966" y="365123"/>
            <a:ext cx="10706100" cy="1325563"/>
          </a:xfrm>
        </p:spPr>
        <p:txBody>
          <a:bodyPr/>
          <a:lstStyle/>
          <a:p>
            <a:r>
              <a:rPr lang="en-US"/>
              <a:t>Click to edit Master title style</a:t>
            </a:r>
            <a:endParaRPr lang="en-GB"/>
          </a:p>
        </p:txBody>
      </p:sp>
    </p:spTree>
    <p:extLst>
      <p:ext uri="{BB962C8B-B14F-4D97-AF65-F5344CB8AC3E}">
        <p14:creationId xmlns:p14="http://schemas.microsoft.com/office/powerpoint/2010/main" val="7804274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8DE6-B286-448B-9F44-117F8566BDFA}"/>
              </a:ext>
            </a:extLst>
          </p:cNvPr>
          <p:cNvSpPr>
            <a:spLocks noGrp="1"/>
          </p:cNvSpPr>
          <p:nvPr>
            <p:ph type="title"/>
          </p:nvPr>
        </p:nvSpPr>
        <p:spPr>
          <a:xfrm>
            <a:off x="842963" y="365123"/>
            <a:ext cx="9339262" cy="1325563"/>
          </a:xfrm>
        </p:spPr>
        <p:txBody>
          <a:bodyPr/>
          <a:lstStyle/>
          <a:p>
            <a:r>
              <a:rPr lang="en-US"/>
              <a:t>Click to edit Master title style</a:t>
            </a:r>
            <a:endParaRPr lang="en-GB" dirty="0"/>
          </a:p>
        </p:txBody>
      </p:sp>
    </p:spTree>
    <p:extLst>
      <p:ext uri="{BB962C8B-B14F-4D97-AF65-F5344CB8AC3E}">
        <p14:creationId xmlns:p14="http://schemas.microsoft.com/office/powerpoint/2010/main" val="2585181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8DE6-B286-448B-9F44-117F8566BDFA}"/>
              </a:ext>
            </a:extLst>
          </p:cNvPr>
          <p:cNvSpPr>
            <a:spLocks noGrp="1"/>
          </p:cNvSpPr>
          <p:nvPr>
            <p:ph type="title"/>
          </p:nvPr>
        </p:nvSpPr>
        <p:spPr>
          <a:xfrm>
            <a:off x="842743" y="365125"/>
            <a:ext cx="10801570" cy="1325563"/>
          </a:xfrm>
        </p:spPr>
        <p:txBody>
          <a:bodyPr/>
          <a:lstStyle/>
          <a:p>
            <a:r>
              <a:rPr lang="en-US"/>
              <a:t>Click to edit Master title style</a:t>
            </a:r>
            <a:endParaRPr lang="en-GB" dirty="0"/>
          </a:p>
        </p:txBody>
      </p:sp>
    </p:spTree>
    <p:extLst>
      <p:ext uri="{BB962C8B-B14F-4D97-AF65-F5344CB8AC3E}">
        <p14:creationId xmlns:p14="http://schemas.microsoft.com/office/powerpoint/2010/main" val="479693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8DE6-B286-448B-9F44-117F8566BDFA}"/>
              </a:ext>
            </a:extLst>
          </p:cNvPr>
          <p:cNvSpPr>
            <a:spLocks noGrp="1"/>
          </p:cNvSpPr>
          <p:nvPr>
            <p:ph type="title"/>
          </p:nvPr>
        </p:nvSpPr>
        <p:spPr>
          <a:xfrm>
            <a:off x="842966" y="365126"/>
            <a:ext cx="10829921" cy="1325563"/>
          </a:xfrm>
          <a:noFill/>
        </p:spPr>
        <p:txBody>
          <a:bodyPr/>
          <a:lstStyle/>
          <a:p>
            <a:r>
              <a:rPr lang="en-US"/>
              <a:t>Click to edit Master title style</a:t>
            </a:r>
            <a:endParaRPr lang="en-GB" dirty="0"/>
          </a:p>
        </p:txBody>
      </p:sp>
    </p:spTree>
    <p:extLst>
      <p:ext uri="{BB962C8B-B14F-4D97-AF65-F5344CB8AC3E}">
        <p14:creationId xmlns:p14="http://schemas.microsoft.com/office/powerpoint/2010/main" val="30143286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a:xfrm>
            <a:off x="11480800" y="381001"/>
            <a:ext cx="711200" cy="5867400"/>
          </a:xfrm>
          <a:prstGeom prst="rect">
            <a:avLst/>
          </a:prstGeom>
        </p:spPr>
        <p:txBody>
          <a:bodyPr/>
          <a:lstStyle/>
          <a:p>
            <a:r>
              <a:rPr lang="en-US"/>
              <a:t>Click to edit Master title style</a:t>
            </a:r>
          </a:p>
        </p:txBody>
      </p:sp>
      <p:sp>
        <p:nvSpPr>
          <p:cNvPr id="19" name="Rectangle 8"/>
          <p:cNvSpPr>
            <a:spLocks noGrp="1"/>
          </p:cNvSpPr>
          <p:nvPr>
            <p:ph type="body" sz="quarter" idx="13"/>
          </p:nvPr>
        </p:nvSpPr>
        <p:spPr>
          <a:xfrm>
            <a:off x="406400" y="312059"/>
            <a:ext cx="10769600" cy="452647"/>
          </a:xfrm>
          <a:solidFill>
            <a:srgbClr val="E60019"/>
          </a:solidFill>
        </p:spPr>
        <p:txBody>
          <a:bodyPr anchor="ctr">
            <a:normAutofit/>
          </a:bodyPr>
          <a:lstStyle>
            <a:lvl1pPr marL="0" indent="0">
              <a:buNone/>
              <a:defRPr sz="1846" b="1">
                <a:solidFill>
                  <a:schemeClr val="bg1"/>
                </a:solidFill>
              </a:defRPr>
            </a:lvl1pPr>
            <a:extLst/>
          </a:lstStyle>
          <a:p>
            <a:pPr lvl="0"/>
            <a:r>
              <a:rPr lang="en-US"/>
              <a:t>Click to edit Master text styles</a:t>
            </a:r>
          </a:p>
        </p:txBody>
      </p:sp>
      <p:sp>
        <p:nvSpPr>
          <p:cNvPr id="4" name="Rectangle 8">
            <a:extLst>
              <a:ext uri="{FF2B5EF4-FFF2-40B4-BE49-F238E27FC236}">
                <a16:creationId xmlns:a16="http://schemas.microsoft.com/office/drawing/2014/main" id="{1EC34034-7A95-4E00-8C03-3C4F74723EE7}"/>
              </a:ext>
            </a:extLst>
          </p:cNvPr>
          <p:cNvSpPr>
            <a:spLocks noGrp="1"/>
          </p:cNvSpPr>
          <p:nvPr>
            <p:ph type="sldNum" sz="quarter" idx="14"/>
          </p:nvPr>
        </p:nvSpPr>
        <p:spPr>
          <a:xfrm>
            <a:off x="431800" y="6446838"/>
            <a:ext cx="1320800" cy="304800"/>
          </a:xfrm>
          <a:prstGeom prst="rect">
            <a:avLst/>
          </a:prstGeom>
        </p:spPr>
        <p:txBody>
          <a:bodyPr/>
          <a:lstStyle>
            <a:lvl1pPr>
              <a:defRPr/>
            </a:lvl1pPr>
          </a:lstStyle>
          <a:p>
            <a:pPr>
              <a:defRPr/>
            </a:pPr>
            <a:fld id="{D51E7678-42B2-4AF7-8A48-1A53B697D1A5}" type="slidenum">
              <a:rPr lang="en-GB"/>
              <a:pPr>
                <a:defRPr/>
              </a:pPr>
              <a:t>‹#›</a:t>
            </a:fld>
            <a:endParaRPr lang="en-GB"/>
          </a:p>
        </p:txBody>
      </p:sp>
    </p:spTree>
    <p:extLst>
      <p:ext uri="{BB962C8B-B14F-4D97-AF65-F5344CB8AC3E}">
        <p14:creationId xmlns:p14="http://schemas.microsoft.com/office/powerpoint/2010/main" val="1952379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51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C8CF6E-64FA-4DB2-9475-265678A49018}" type="datetimeFigureOut">
              <a:rPr lang="en-GB" smtClean="0"/>
              <a:t>13/04/2021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AEB1DC-8182-412F-94AF-3240C967070F}" type="slidenum">
              <a:rPr lang="en-GB" smtClean="0"/>
              <a:t>‹#›</a:t>
            </a:fld>
            <a:endParaRPr lang="en-GB"/>
          </a:p>
        </p:txBody>
      </p:sp>
    </p:spTree>
    <p:extLst>
      <p:ext uri="{BB962C8B-B14F-4D97-AF65-F5344CB8AC3E}">
        <p14:creationId xmlns:p14="http://schemas.microsoft.com/office/powerpoint/2010/main" val="3046153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2516" y="295385"/>
            <a:ext cx="2743200" cy="883720"/>
          </a:xfrm>
        </p:spPr>
        <p:txBody>
          <a:bodyPr/>
          <a:lstStyle>
            <a:lvl1pPr>
              <a:defRPr>
                <a:solidFill>
                  <a:srgbClr val="6352A2"/>
                </a:solidFill>
                <a:latin typeface="Open Sans Semibold" panose="020B0706030804020204"/>
              </a:defRPr>
            </a:lvl1pPr>
          </a:lstStyle>
          <a:p>
            <a:r>
              <a:rPr lang="en-GB" dirty="0"/>
              <a:t>Title</a:t>
            </a:r>
          </a:p>
        </p:txBody>
      </p:sp>
      <p:grpSp>
        <p:nvGrpSpPr>
          <p:cNvPr id="6" name="Group 5"/>
          <p:cNvGrpSpPr/>
          <p:nvPr userDrawn="1"/>
        </p:nvGrpSpPr>
        <p:grpSpPr>
          <a:xfrm>
            <a:off x="7547571" y="667256"/>
            <a:ext cx="3061853" cy="3078163"/>
            <a:chOff x="881497" y="1806944"/>
            <a:chExt cx="3061853" cy="3078163"/>
          </a:xfrm>
          <a:solidFill>
            <a:srgbClr val="F49328"/>
          </a:solidFill>
        </p:grpSpPr>
        <p:sp>
          <p:nvSpPr>
            <p:cNvPr id="7" name="Oval 6"/>
            <p:cNvSpPr/>
            <p:nvPr/>
          </p:nvSpPr>
          <p:spPr>
            <a:xfrm>
              <a:off x="881497" y="1806944"/>
              <a:ext cx="3061853" cy="3078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1144659" y="2706056"/>
              <a:ext cx="2535528" cy="895350"/>
            </a:xfrm>
            <a:prstGeom prst="rect">
              <a:avLst/>
            </a:prstGeom>
            <a:grp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2200" dirty="0">
                  <a:solidFill>
                    <a:srgbClr val="6352A2"/>
                  </a:solidFill>
                  <a:latin typeface="Open Sans Light" panose="020B0306030504020204"/>
                  <a:ea typeface="Open Sans Semibold" panose="020B0706030804020204" pitchFamily="34" charset="0"/>
                  <a:cs typeface="Open Sans Semibold" panose="020B0706030804020204" pitchFamily="34" charset="0"/>
                </a:rPr>
                <a:t>Bullet</a:t>
              </a:r>
              <a:r>
                <a:rPr lang="en-GB" altLang="en-US" sz="2200" baseline="0" dirty="0">
                  <a:solidFill>
                    <a:srgbClr val="6352A2"/>
                  </a:solidFill>
                  <a:latin typeface="Open Sans Light" panose="020B0306030504020204"/>
                  <a:ea typeface="Open Sans Semibold" panose="020B0706030804020204" pitchFamily="34" charset="0"/>
                  <a:cs typeface="Open Sans Semibold" panose="020B0706030804020204" pitchFamily="34" charset="0"/>
                </a:rPr>
                <a:t> point</a:t>
              </a:r>
              <a:endParaRPr lang="en-GB" altLang="en-US" sz="2200" dirty="0">
                <a:solidFill>
                  <a:srgbClr val="6352A2"/>
                </a:solidFill>
                <a:latin typeface="Open Sans Light" panose="020B0306030504020204"/>
                <a:ea typeface="Open Sans Semibold" panose="020B0706030804020204" pitchFamily="34" charset="0"/>
                <a:cs typeface="Open Sans Semibold" panose="020B0706030804020204" pitchFamily="34" charset="0"/>
              </a:endParaRPr>
            </a:p>
          </p:txBody>
        </p:sp>
      </p:grpSp>
      <p:sp>
        <p:nvSpPr>
          <p:cNvPr id="9" name="Oval 8"/>
          <p:cNvSpPr/>
          <p:nvPr userDrawn="1"/>
        </p:nvSpPr>
        <p:spPr>
          <a:xfrm>
            <a:off x="3044914" y="2347797"/>
            <a:ext cx="2002800" cy="2013468"/>
          </a:xfrm>
          <a:prstGeom prst="ellipse">
            <a:avLst/>
          </a:prstGeom>
          <a:solidFill>
            <a:srgbClr val="F49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userDrawn="1"/>
        </p:nvGrpSpPr>
        <p:grpSpPr>
          <a:xfrm>
            <a:off x="401598" y="2871804"/>
            <a:ext cx="1922453" cy="1669488"/>
            <a:chOff x="4014176" y="4005202"/>
            <a:chExt cx="1922453" cy="1669488"/>
          </a:xfrm>
          <a:solidFill>
            <a:srgbClr val="F49328"/>
          </a:solidFill>
        </p:grpSpPr>
        <p:sp>
          <p:nvSpPr>
            <p:cNvPr id="11" name="Oval 10"/>
            <p:cNvSpPr/>
            <p:nvPr/>
          </p:nvSpPr>
          <p:spPr>
            <a:xfrm>
              <a:off x="4141849" y="4005202"/>
              <a:ext cx="1669488" cy="1669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p:cNvSpPr txBox="1">
              <a:spLocks/>
            </p:cNvSpPr>
            <p:nvPr/>
          </p:nvSpPr>
          <p:spPr>
            <a:xfrm>
              <a:off x="4014176" y="4044142"/>
              <a:ext cx="1922453" cy="990470"/>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000" dirty="0">
                <a:solidFill>
                  <a:srgbClr val="6352A2"/>
                </a:solidFill>
                <a:latin typeface="Open Sans Light" panose="020B0306030504020204"/>
                <a:ea typeface="Open Sans Semibold" panose="020B0706030804020204" pitchFamily="34" charset="0"/>
                <a:cs typeface="Open Sans Semibold" panose="020B0706030804020204" pitchFamily="34" charset="0"/>
              </a:endParaRPr>
            </a:p>
          </p:txBody>
        </p:sp>
      </p:grpSp>
      <p:grpSp>
        <p:nvGrpSpPr>
          <p:cNvPr id="13" name="Group 12"/>
          <p:cNvGrpSpPr/>
          <p:nvPr userDrawn="1"/>
        </p:nvGrpSpPr>
        <p:grpSpPr>
          <a:xfrm>
            <a:off x="5182652" y="3228790"/>
            <a:ext cx="3061853" cy="3078163"/>
            <a:chOff x="6317326" y="2505216"/>
            <a:chExt cx="3061853" cy="3078163"/>
          </a:xfrm>
        </p:grpSpPr>
        <p:sp>
          <p:nvSpPr>
            <p:cNvPr id="14" name="Oval 13"/>
            <p:cNvSpPr/>
            <p:nvPr/>
          </p:nvSpPr>
          <p:spPr>
            <a:xfrm>
              <a:off x="6317326" y="2505216"/>
              <a:ext cx="3061853" cy="3078163"/>
            </a:xfrm>
            <a:prstGeom prst="ellipse">
              <a:avLst/>
            </a:prstGeom>
            <a:solidFill>
              <a:srgbClr val="F49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txBox="1">
              <a:spLocks/>
            </p:cNvSpPr>
            <p:nvPr/>
          </p:nvSpPr>
          <p:spPr>
            <a:xfrm>
              <a:off x="6605526" y="3430961"/>
              <a:ext cx="2535528" cy="11124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400" dirty="0">
                <a:solidFill>
                  <a:srgbClr val="6352A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6" name="Group 15"/>
          <p:cNvGrpSpPr/>
          <p:nvPr userDrawn="1"/>
        </p:nvGrpSpPr>
        <p:grpSpPr>
          <a:xfrm>
            <a:off x="9431785" y="3948010"/>
            <a:ext cx="2238814" cy="2238814"/>
            <a:chOff x="3857186" y="3720539"/>
            <a:chExt cx="2238814" cy="2238814"/>
          </a:xfrm>
          <a:solidFill>
            <a:srgbClr val="F49328"/>
          </a:solidFill>
        </p:grpSpPr>
        <p:sp>
          <p:nvSpPr>
            <p:cNvPr id="17" name="Oval 16"/>
            <p:cNvSpPr/>
            <p:nvPr/>
          </p:nvSpPr>
          <p:spPr>
            <a:xfrm>
              <a:off x="3857186" y="3720539"/>
              <a:ext cx="2238814" cy="2238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p:cNvSpPr txBox="1">
              <a:spLocks/>
            </p:cNvSpPr>
            <p:nvPr/>
          </p:nvSpPr>
          <p:spPr>
            <a:xfrm>
              <a:off x="4073599" y="3864126"/>
              <a:ext cx="1922453" cy="1175402"/>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000" dirty="0">
                <a:solidFill>
                  <a:srgbClr val="6352A2"/>
                </a:solidFill>
                <a:latin typeface="Open Sans Light" panose="020B0306030504020204"/>
                <a:ea typeface="Open Sans Semibold" panose="020B0706030804020204" pitchFamily="34" charset="0"/>
                <a:cs typeface="Open Sans Semibold" panose="020B0706030804020204" pitchFamily="34" charset="0"/>
              </a:endParaRPr>
            </a:p>
          </p:txBody>
        </p:sp>
      </p:grpSp>
      <p:sp>
        <p:nvSpPr>
          <p:cNvPr id="19" name="Title 1"/>
          <p:cNvSpPr txBox="1">
            <a:spLocks/>
          </p:cNvSpPr>
          <p:nvPr userDrawn="1"/>
        </p:nvSpPr>
        <p:spPr>
          <a:xfrm>
            <a:off x="7739039" y="1578119"/>
            <a:ext cx="2535528" cy="895350"/>
          </a:xfrm>
          <a:prstGeom prst="rect">
            <a:avLst/>
          </a:prstGeom>
          <a:solidFill>
            <a:srgbClr val="F4932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altLang="en-US" sz="2200" dirty="0">
              <a:solidFill>
                <a:srgbClr val="6352A2"/>
              </a:solidFill>
              <a:latin typeface="Open Sans"/>
              <a:ea typeface="Open Sans Semibold" panose="020B0706030804020204" pitchFamily="34" charset="0"/>
              <a:cs typeface="Open Sans Semibold" panose="020B0706030804020204" pitchFamily="34" charset="0"/>
            </a:endParaRPr>
          </a:p>
        </p:txBody>
      </p:sp>
      <p:sp>
        <p:nvSpPr>
          <p:cNvPr id="20" name="Title 1"/>
          <p:cNvSpPr txBox="1">
            <a:spLocks/>
          </p:cNvSpPr>
          <p:nvPr userDrawn="1"/>
        </p:nvSpPr>
        <p:spPr>
          <a:xfrm>
            <a:off x="3180131" y="2910744"/>
            <a:ext cx="1643661" cy="653082"/>
          </a:xfrm>
          <a:prstGeom prst="rect">
            <a:avLst/>
          </a:prstGeom>
          <a:solidFill>
            <a:srgbClr val="F49328"/>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altLang="en-US" sz="2000" dirty="0">
              <a:solidFill>
                <a:srgbClr val="6352A2"/>
              </a:solidFill>
              <a:latin typeface="Open Sans Light" panose="020B0306030504020204"/>
              <a:ea typeface="Open Sans Semibold" panose="020B0706030804020204" pitchFamily="34" charset="0"/>
              <a:cs typeface="Open Sans Semibold" panose="020B0706030804020204" pitchFamily="34" charset="0"/>
            </a:endParaRPr>
          </a:p>
        </p:txBody>
      </p:sp>
      <p:sp>
        <p:nvSpPr>
          <p:cNvPr id="21" name="Subtitle 2"/>
          <p:cNvSpPr>
            <a:spLocks noGrp="1"/>
          </p:cNvSpPr>
          <p:nvPr>
            <p:ph type="subTitle" idx="1" hasCustomPrompt="1"/>
          </p:nvPr>
        </p:nvSpPr>
        <p:spPr>
          <a:xfrm>
            <a:off x="592516" y="1377323"/>
            <a:ext cx="6220405" cy="698374"/>
          </a:xfrm>
        </p:spPr>
        <p:txBody>
          <a:bodyPr>
            <a:noAutofit/>
          </a:bodyPr>
          <a:lstStyle>
            <a:lvl1pPr>
              <a:defRPr sz="1600"/>
            </a:lvl1pPr>
          </a:lstStyle>
          <a:p>
            <a:pPr algn="l">
              <a:defRPr/>
            </a:pPr>
            <a:r>
              <a:rPr lang="en-GB" sz="14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Description</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1953" y="4767872"/>
            <a:ext cx="2169429" cy="1851789"/>
          </a:xfrm>
          <a:prstGeom prst="rect">
            <a:avLst/>
          </a:prstGeom>
        </p:spPr>
      </p:pic>
      <p:sp>
        <p:nvSpPr>
          <p:cNvPr id="23" name="Rectangle 22"/>
          <p:cNvSpPr/>
          <p:nvPr userDrawn="1"/>
        </p:nvSpPr>
        <p:spPr>
          <a:xfrm>
            <a:off x="10388334" y="310264"/>
            <a:ext cx="2130458" cy="737486"/>
          </a:xfrm>
          <a:prstGeom prst="rect">
            <a:avLst/>
          </a:prstGeom>
          <a:solidFill>
            <a:schemeClr val="bg1"/>
          </a:solidFill>
          <a:ln>
            <a:noFill/>
          </a:ln>
          <a:effectLst>
            <a:outerShdw blurRad="508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2010" y="461913"/>
            <a:ext cx="675590" cy="417031"/>
          </a:xfrm>
          <a:prstGeom prst="rect">
            <a:avLst/>
          </a:prstGeom>
        </p:spPr>
      </p:pic>
    </p:spTree>
    <p:extLst>
      <p:ext uri="{BB962C8B-B14F-4D97-AF65-F5344CB8AC3E}">
        <p14:creationId xmlns:p14="http://schemas.microsoft.com/office/powerpoint/2010/main" val="356453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2516" y="295385"/>
            <a:ext cx="2743200" cy="883720"/>
          </a:xfrm>
        </p:spPr>
        <p:txBody>
          <a:bodyPr/>
          <a:lstStyle>
            <a:lvl1pPr>
              <a:defRPr>
                <a:solidFill>
                  <a:srgbClr val="6352A2"/>
                </a:solidFill>
                <a:latin typeface="Open Sans Semibold" panose="020B0706030804020204"/>
              </a:defRPr>
            </a:lvl1pPr>
          </a:lstStyle>
          <a:p>
            <a:r>
              <a:rPr lang="en-GB" dirty="0"/>
              <a:t>Title</a:t>
            </a:r>
          </a:p>
        </p:txBody>
      </p:sp>
      <p:grpSp>
        <p:nvGrpSpPr>
          <p:cNvPr id="6" name="Group 5"/>
          <p:cNvGrpSpPr/>
          <p:nvPr userDrawn="1"/>
        </p:nvGrpSpPr>
        <p:grpSpPr>
          <a:xfrm>
            <a:off x="7547571" y="667256"/>
            <a:ext cx="3061853" cy="3078163"/>
            <a:chOff x="881497" y="1806944"/>
            <a:chExt cx="3061853" cy="3078163"/>
          </a:xfrm>
          <a:solidFill>
            <a:srgbClr val="F49328"/>
          </a:solidFill>
        </p:grpSpPr>
        <p:sp>
          <p:nvSpPr>
            <p:cNvPr id="7" name="Oval 6"/>
            <p:cNvSpPr/>
            <p:nvPr/>
          </p:nvSpPr>
          <p:spPr>
            <a:xfrm>
              <a:off x="881497" y="1806944"/>
              <a:ext cx="3061853" cy="3078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1144659" y="2706056"/>
              <a:ext cx="2535528" cy="895350"/>
            </a:xfrm>
            <a:prstGeom prst="rect">
              <a:avLst/>
            </a:prstGeom>
            <a:grp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2200" dirty="0">
                  <a:solidFill>
                    <a:srgbClr val="6352A2"/>
                  </a:solidFill>
                  <a:latin typeface="Open Sans Light" panose="020B0306030504020204"/>
                  <a:ea typeface="Open Sans Semibold" panose="020B0706030804020204" pitchFamily="34" charset="0"/>
                  <a:cs typeface="Open Sans Semibold" panose="020B0706030804020204" pitchFamily="34" charset="0"/>
                </a:rPr>
                <a:t>Bullet</a:t>
              </a:r>
              <a:r>
                <a:rPr lang="en-GB" altLang="en-US" sz="2200" baseline="0" dirty="0">
                  <a:solidFill>
                    <a:srgbClr val="6352A2"/>
                  </a:solidFill>
                  <a:latin typeface="Open Sans Light" panose="020B0306030504020204"/>
                  <a:ea typeface="Open Sans Semibold" panose="020B0706030804020204" pitchFamily="34" charset="0"/>
                  <a:cs typeface="Open Sans Semibold" panose="020B0706030804020204" pitchFamily="34" charset="0"/>
                </a:rPr>
                <a:t> point</a:t>
              </a:r>
              <a:endParaRPr lang="en-GB" altLang="en-US" sz="2200" dirty="0">
                <a:solidFill>
                  <a:srgbClr val="6352A2"/>
                </a:solidFill>
                <a:latin typeface="Open Sans Light" panose="020B0306030504020204"/>
                <a:ea typeface="Open Sans Semibold" panose="020B0706030804020204" pitchFamily="34" charset="0"/>
                <a:cs typeface="Open Sans Semibold" panose="020B0706030804020204" pitchFamily="34" charset="0"/>
              </a:endParaRPr>
            </a:p>
          </p:txBody>
        </p:sp>
      </p:grpSp>
      <p:sp>
        <p:nvSpPr>
          <p:cNvPr id="9" name="Oval 8"/>
          <p:cNvSpPr/>
          <p:nvPr userDrawn="1"/>
        </p:nvSpPr>
        <p:spPr>
          <a:xfrm>
            <a:off x="3044914" y="2347797"/>
            <a:ext cx="2002800" cy="2013468"/>
          </a:xfrm>
          <a:prstGeom prst="ellipse">
            <a:avLst/>
          </a:prstGeom>
          <a:solidFill>
            <a:srgbClr val="F49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userDrawn="1"/>
        </p:nvGrpSpPr>
        <p:grpSpPr>
          <a:xfrm>
            <a:off x="401598" y="2871804"/>
            <a:ext cx="1922453" cy="1669488"/>
            <a:chOff x="4014176" y="4005202"/>
            <a:chExt cx="1922453" cy="1669488"/>
          </a:xfrm>
          <a:solidFill>
            <a:srgbClr val="F49328"/>
          </a:solidFill>
        </p:grpSpPr>
        <p:sp>
          <p:nvSpPr>
            <p:cNvPr id="11" name="Oval 10"/>
            <p:cNvSpPr/>
            <p:nvPr/>
          </p:nvSpPr>
          <p:spPr>
            <a:xfrm>
              <a:off x="4141849" y="4005202"/>
              <a:ext cx="1669488" cy="1669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p:cNvSpPr txBox="1">
              <a:spLocks/>
            </p:cNvSpPr>
            <p:nvPr/>
          </p:nvSpPr>
          <p:spPr>
            <a:xfrm>
              <a:off x="4014176" y="4044142"/>
              <a:ext cx="1922453" cy="990470"/>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000" dirty="0">
                <a:solidFill>
                  <a:srgbClr val="6352A2"/>
                </a:solidFill>
                <a:latin typeface="Open Sans Light" panose="020B0306030504020204"/>
                <a:ea typeface="Open Sans Semibold" panose="020B0706030804020204" pitchFamily="34" charset="0"/>
                <a:cs typeface="Open Sans Semibold" panose="020B0706030804020204" pitchFamily="34" charset="0"/>
              </a:endParaRPr>
            </a:p>
          </p:txBody>
        </p:sp>
      </p:grpSp>
      <p:grpSp>
        <p:nvGrpSpPr>
          <p:cNvPr id="13" name="Group 12"/>
          <p:cNvGrpSpPr/>
          <p:nvPr userDrawn="1"/>
        </p:nvGrpSpPr>
        <p:grpSpPr>
          <a:xfrm>
            <a:off x="5182652" y="3228790"/>
            <a:ext cx="3061853" cy="3078163"/>
            <a:chOff x="6317326" y="2505216"/>
            <a:chExt cx="3061853" cy="3078163"/>
          </a:xfrm>
        </p:grpSpPr>
        <p:sp>
          <p:nvSpPr>
            <p:cNvPr id="14" name="Oval 13"/>
            <p:cNvSpPr/>
            <p:nvPr/>
          </p:nvSpPr>
          <p:spPr>
            <a:xfrm>
              <a:off x="6317326" y="2505216"/>
              <a:ext cx="3061853" cy="3078163"/>
            </a:xfrm>
            <a:prstGeom prst="ellipse">
              <a:avLst/>
            </a:prstGeom>
            <a:solidFill>
              <a:srgbClr val="F49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txBox="1">
              <a:spLocks/>
            </p:cNvSpPr>
            <p:nvPr/>
          </p:nvSpPr>
          <p:spPr>
            <a:xfrm>
              <a:off x="6605526" y="3430961"/>
              <a:ext cx="2535528" cy="11124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400" dirty="0">
                <a:solidFill>
                  <a:srgbClr val="6352A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6" name="Group 15"/>
          <p:cNvGrpSpPr/>
          <p:nvPr userDrawn="1"/>
        </p:nvGrpSpPr>
        <p:grpSpPr>
          <a:xfrm>
            <a:off x="9431785" y="3948010"/>
            <a:ext cx="2238814" cy="2238814"/>
            <a:chOff x="3857186" y="3720539"/>
            <a:chExt cx="2238814" cy="2238814"/>
          </a:xfrm>
          <a:solidFill>
            <a:srgbClr val="F49328"/>
          </a:solidFill>
        </p:grpSpPr>
        <p:sp>
          <p:nvSpPr>
            <p:cNvPr id="17" name="Oval 16"/>
            <p:cNvSpPr/>
            <p:nvPr/>
          </p:nvSpPr>
          <p:spPr>
            <a:xfrm>
              <a:off x="3857186" y="3720539"/>
              <a:ext cx="2238814" cy="2238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p:cNvSpPr txBox="1">
              <a:spLocks/>
            </p:cNvSpPr>
            <p:nvPr/>
          </p:nvSpPr>
          <p:spPr>
            <a:xfrm>
              <a:off x="4073599" y="3864126"/>
              <a:ext cx="1922453" cy="1175402"/>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000" dirty="0">
                <a:solidFill>
                  <a:srgbClr val="6352A2"/>
                </a:solidFill>
                <a:latin typeface="Open Sans Light" panose="020B0306030504020204"/>
                <a:ea typeface="Open Sans Semibold" panose="020B0706030804020204" pitchFamily="34" charset="0"/>
                <a:cs typeface="Open Sans Semibold" panose="020B0706030804020204" pitchFamily="34" charset="0"/>
              </a:endParaRPr>
            </a:p>
          </p:txBody>
        </p:sp>
      </p:grpSp>
      <p:sp>
        <p:nvSpPr>
          <p:cNvPr id="19" name="Title 1"/>
          <p:cNvSpPr txBox="1">
            <a:spLocks/>
          </p:cNvSpPr>
          <p:nvPr userDrawn="1"/>
        </p:nvSpPr>
        <p:spPr>
          <a:xfrm>
            <a:off x="7739039" y="1578119"/>
            <a:ext cx="2535528" cy="895350"/>
          </a:xfrm>
          <a:prstGeom prst="rect">
            <a:avLst/>
          </a:prstGeom>
          <a:solidFill>
            <a:srgbClr val="F4932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altLang="en-US" sz="2200" dirty="0">
              <a:solidFill>
                <a:srgbClr val="6352A2"/>
              </a:solidFill>
              <a:latin typeface="Open Sans"/>
              <a:ea typeface="Open Sans Semibold" panose="020B0706030804020204" pitchFamily="34" charset="0"/>
              <a:cs typeface="Open Sans Semibold" panose="020B0706030804020204" pitchFamily="34" charset="0"/>
            </a:endParaRPr>
          </a:p>
        </p:txBody>
      </p:sp>
      <p:sp>
        <p:nvSpPr>
          <p:cNvPr id="20" name="Title 1"/>
          <p:cNvSpPr txBox="1">
            <a:spLocks/>
          </p:cNvSpPr>
          <p:nvPr userDrawn="1"/>
        </p:nvSpPr>
        <p:spPr>
          <a:xfrm>
            <a:off x="3180131" y="2910744"/>
            <a:ext cx="1643661" cy="653082"/>
          </a:xfrm>
          <a:prstGeom prst="rect">
            <a:avLst/>
          </a:prstGeom>
          <a:solidFill>
            <a:srgbClr val="F49328"/>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altLang="en-US" sz="2000" dirty="0">
              <a:solidFill>
                <a:srgbClr val="6352A2"/>
              </a:solidFill>
              <a:latin typeface="Open Sans Light" panose="020B0306030504020204"/>
              <a:ea typeface="Open Sans Semibold" panose="020B0706030804020204" pitchFamily="34" charset="0"/>
              <a:cs typeface="Open Sans Semibold" panose="020B0706030804020204" pitchFamily="34" charset="0"/>
            </a:endParaRPr>
          </a:p>
        </p:txBody>
      </p:sp>
      <p:sp>
        <p:nvSpPr>
          <p:cNvPr id="21" name="Subtitle 2"/>
          <p:cNvSpPr>
            <a:spLocks noGrp="1"/>
          </p:cNvSpPr>
          <p:nvPr>
            <p:ph type="subTitle" idx="1" hasCustomPrompt="1"/>
          </p:nvPr>
        </p:nvSpPr>
        <p:spPr>
          <a:xfrm>
            <a:off x="592516" y="1377323"/>
            <a:ext cx="6220405" cy="698374"/>
          </a:xfrm>
        </p:spPr>
        <p:txBody>
          <a:bodyPr>
            <a:noAutofit/>
          </a:bodyPr>
          <a:lstStyle>
            <a:lvl1pPr>
              <a:defRPr sz="1600"/>
            </a:lvl1pPr>
          </a:lstStyle>
          <a:p>
            <a:pPr algn="l">
              <a:defRPr/>
            </a:pPr>
            <a:r>
              <a:rPr lang="en-GB" sz="14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Description</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1953" y="4767872"/>
            <a:ext cx="2169429" cy="1851789"/>
          </a:xfrm>
          <a:prstGeom prst="rect">
            <a:avLst/>
          </a:prstGeom>
        </p:spPr>
      </p:pic>
      <p:sp>
        <p:nvSpPr>
          <p:cNvPr id="23" name="Rectangle 22"/>
          <p:cNvSpPr/>
          <p:nvPr userDrawn="1"/>
        </p:nvSpPr>
        <p:spPr>
          <a:xfrm>
            <a:off x="10346261" y="357468"/>
            <a:ext cx="2130458" cy="737486"/>
          </a:xfrm>
          <a:prstGeom prst="rect">
            <a:avLst/>
          </a:prstGeom>
          <a:solidFill>
            <a:schemeClr val="bg1"/>
          </a:solidFill>
          <a:ln>
            <a:noFill/>
          </a:ln>
          <a:effectLst>
            <a:outerShdw blurRad="508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2010" y="461913"/>
            <a:ext cx="675590" cy="417031"/>
          </a:xfrm>
          <a:prstGeom prst="rect">
            <a:avLst/>
          </a:prstGeom>
        </p:spPr>
      </p:pic>
    </p:spTree>
    <p:extLst>
      <p:ext uri="{BB962C8B-B14F-4D97-AF65-F5344CB8AC3E}">
        <p14:creationId xmlns:p14="http://schemas.microsoft.com/office/powerpoint/2010/main" val="32277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AE9C-3680-8D48-A45C-33E631F9E405}"/>
              </a:ext>
            </a:extLst>
          </p:cNvPr>
          <p:cNvSpPr>
            <a:spLocks noGrp="1"/>
          </p:cNvSpPr>
          <p:nvPr>
            <p:ph type="title"/>
          </p:nvPr>
        </p:nvSpPr>
        <p:spPr>
          <a:xfrm>
            <a:off x="575905" y="430837"/>
            <a:ext cx="9921111" cy="508895"/>
          </a:xfrm>
        </p:spPr>
        <p:txBody>
          <a:bodyPr wrap="square" anchor="t" anchorCtr="0">
            <a:noAutofit/>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A7A7D9-45D1-0744-BD83-947D609D6653}"/>
              </a:ext>
            </a:extLst>
          </p:cNvPr>
          <p:cNvSpPr>
            <a:spLocks noGrp="1"/>
          </p:cNvSpPr>
          <p:nvPr>
            <p:ph idx="1"/>
          </p:nvPr>
        </p:nvSpPr>
        <p:spPr>
          <a:xfrm>
            <a:off x="726051" y="1362745"/>
            <a:ext cx="10552908" cy="4715920"/>
          </a:xfrm>
        </p:spPr>
        <p:txBody>
          <a:bodyPr lIns="0" tIns="0" rIns="0" bIns="0"/>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3095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B559-DF7A-FF4C-8097-361209CA66B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63E68A-9AA3-134E-AC72-C0076A4A9EF1}"/>
              </a:ext>
            </a:extLst>
          </p:cNvPr>
          <p:cNvSpPr>
            <a:spLocks noGrp="1"/>
          </p:cNvSpPr>
          <p:nvPr>
            <p:ph sz="half" idx="1"/>
          </p:nvPr>
        </p:nvSpPr>
        <p:spPr>
          <a:xfrm>
            <a:off x="838200" y="1826684"/>
            <a:ext cx="5156200" cy="43497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C8FE68-304A-8549-8870-14E9C405E90D}"/>
              </a:ext>
            </a:extLst>
          </p:cNvPr>
          <p:cNvSpPr>
            <a:spLocks noGrp="1"/>
          </p:cNvSpPr>
          <p:nvPr>
            <p:ph sz="half" idx="2"/>
          </p:nvPr>
        </p:nvSpPr>
        <p:spPr>
          <a:xfrm>
            <a:off x="6197600" y="1826684"/>
            <a:ext cx="5156200" cy="43497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A4360D1-8D3F-2944-8AE9-4CD6D6799126}"/>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4/13/2021</a:t>
            </a:fld>
            <a:endParaRPr lang="en-US"/>
          </a:p>
        </p:txBody>
      </p:sp>
      <p:sp>
        <p:nvSpPr>
          <p:cNvPr id="6" name="Footer Placeholder 5">
            <a:extLst>
              <a:ext uri="{FF2B5EF4-FFF2-40B4-BE49-F238E27FC236}">
                <a16:creationId xmlns:a16="http://schemas.microsoft.com/office/drawing/2014/main" id="{3A94E692-3824-2B48-A883-C45D7E75C4A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8B4A1E-F1D1-0142-8FF0-2406DCD05044}"/>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325519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927D-3AE6-9F40-8735-67AC539E758B}"/>
              </a:ext>
            </a:extLst>
          </p:cNvPr>
          <p:cNvSpPr>
            <a:spLocks noGrp="1"/>
          </p:cNvSpPr>
          <p:nvPr>
            <p:ph type="title"/>
          </p:nvPr>
        </p:nvSpPr>
        <p:spPr>
          <a:xfrm>
            <a:off x="840317" y="366185"/>
            <a:ext cx="10515600" cy="132503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51F5BC-45B7-9745-81D6-342A3C0160E3}"/>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a:extLst>
              <a:ext uri="{FF2B5EF4-FFF2-40B4-BE49-F238E27FC236}">
                <a16:creationId xmlns:a16="http://schemas.microsoft.com/office/drawing/2014/main" id="{42412401-FD5C-924A-AAB2-FEA51B5C8525}"/>
              </a:ext>
            </a:extLst>
          </p:cNvPr>
          <p:cNvSpPr>
            <a:spLocks noGrp="1"/>
          </p:cNvSpPr>
          <p:nvPr>
            <p:ph sz="half" idx="2"/>
          </p:nvPr>
        </p:nvSpPr>
        <p:spPr>
          <a:xfrm>
            <a:off x="840318" y="2506133"/>
            <a:ext cx="5158316" cy="3683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D242AB0-84DE-1446-AE05-DC227091D281}"/>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a:extLst>
              <a:ext uri="{FF2B5EF4-FFF2-40B4-BE49-F238E27FC236}">
                <a16:creationId xmlns:a16="http://schemas.microsoft.com/office/drawing/2014/main" id="{3EC485F3-C0C7-514D-B1A0-CDB724650E98}"/>
              </a:ext>
            </a:extLst>
          </p:cNvPr>
          <p:cNvSpPr>
            <a:spLocks noGrp="1"/>
          </p:cNvSpPr>
          <p:nvPr>
            <p:ph sz="quarter" idx="4"/>
          </p:nvPr>
        </p:nvSpPr>
        <p:spPr>
          <a:xfrm>
            <a:off x="6172200" y="2506133"/>
            <a:ext cx="5183717" cy="3683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EFE6CD-F678-6C45-A4C7-21B8B235C2EE}"/>
              </a:ext>
            </a:extLst>
          </p:cNvPr>
          <p:cNvSpPr>
            <a:spLocks noGrp="1"/>
          </p:cNvSpPr>
          <p:nvPr>
            <p:ph type="dt" sz="half" idx="10"/>
          </p:nvPr>
        </p:nvSpPr>
        <p:spPr>
          <a:xfrm>
            <a:off x="838200" y="6356351"/>
            <a:ext cx="2743200" cy="366183"/>
          </a:xfrm>
          <a:prstGeom prst="rect">
            <a:avLst/>
          </a:prstGeom>
        </p:spPr>
        <p:txBody>
          <a:bodyPr/>
          <a:lstStyle/>
          <a:p>
            <a:fld id="{2A2B69FA-5575-8E40-A5F2-293E1362EC27}" type="datetimeFigureOut">
              <a:rPr lang="en-US" smtClean="0"/>
              <a:t>4/13/2021</a:t>
            </a:fld>
            <a:endParaRPr lang="en-US"/>
          </a:p>
        </p:txBody>
      </p:sp>
      <p:sp>
        <p:nvSpPr>
          <p:cNvPr id="8" name="Footer Placeholder 7">
            <a:extLst>
              <a:ext uri="{FF2B5EF4-FFF2-40B4-BE49-F238E27FC236}">
                <a16:creationId xmlns:a16="http://schemas.microsoft.com/office/drawing/2014/main" id="{26BDD075-3054-B148-9329-74FB73366F42}"/>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061D05-8596-624D-8C8D-39E915408FC4}"/>
              </a:ext>
            </a:extLst>
          </p:cNvPr>
          <p:cNvSpPr>
            <a:spLocks noGrp="1"/>
          </p:cNvSpPr>
          <p:nvPr>
            <p:ph type="sldNum" sz="quarter" idx="12"/>
          </p:nvPr>
        </p:nvSpPr>
        <p:spPr>
          <a:xfrm>
            <a:off x="8610600" y="6356351"/>
            <a:ext cx="2743200" cy="366183"/>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81097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3.pn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3.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8CF6E-64FA-4DB2-9475-265678A49018}" type="datetimeFigureOut">
              <a:rPr lang="en-GB" smtClean="0"/>
              <a:t>13/04/2021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EB1DC-8182-412F-94AF-3240C967070F}" type="slidenum">
              <a:rPr lang="en-GB" smtClean="0"/>
              <a:t>‹#›</a:t>
            </a:fld>
            <a:endParaRPr lang="en-GB"/>
          </a:p>
        </p:txBody>
      </p:sp>
      <p:sp>
        <p:nvSpPr>
          <p:cNvPr id="7" name="Rectangle 6"/>
          <p:cNvSpPr/>
          <p:nvPr userDrawn="1"/>
        </p:nvSpPr>
        <p:spPr>
          <a:xfrm>
            <a:off x="10346261" y="357468"/>
            <a:ext cx="2130458" cy="737486"/>
          </a:xfrm>
          <a:prstGeom prst="rect">
            <a:avLst/>
          </a:prstGeom>
          <a:solidFill>
            <a:schemeClr val="bg1"/>
          </a:solidFill>
          <a:ln>
            <a:noFill/>
          </a:ln>
          <a:effectLst>
            <a:outerShdw blurRad="508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602010" y="461913"/>
            <a:ext cx="675590" cy="417031"/>
          </a:xfrm>
          <a:prstGeom prst="rect">
            <a:avLst/>
          </a:prstGeom>
        </p:spPr>
      </p:pic>
    </p:spTree>
    <p:extLst>
      <p:ext uri="{BB962C8B-B14F-4D97-AF65-F5344CB8AC3E}">
        <p14:creationId xmlns:p14="http://schemas.microsoft.com/office/powerpoint/2010/main" val="276204530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5BD3-2125-CF40-8E6C-01EA18833DBD}"/>
              </a:ext>
            </a:extLst>
          </p:cNvPr>
          <p:cNvSpPr>
            <a:spLocks noGrp="1"/>
          </p:cNvSpPr>
          <p:nvPr>
            <p:ph type="title"/>
          </p:nvPr>
        </p:nvSpPr>
        <p:spPr>
          <a:xfrm>
            <a:off x="575905" y="472463"/>
            <a:ext cx="7554023" cy="50889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FE778A-8F7F-C14A-B464-BC6ADE507A17}"/>
              </a:ext>
            </a:extLst>
          </p:cNvPr>
          <p:cNvSpPr>
            <a:spLocks noGrp="1"/>
          </p:cNvSpPr>
          <p:nvPr>
            <p:ph type="body" idx="1"/>
          </p:nvPr>
        </p:nvSpPr>
        <p:spPr>
          <a:xfrm>
            <a:off x="575903" y="1362745"/>
            <a:ext cx="10552908" cy="4715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64704781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p:txStyles>
    <p:titleStyle>
      <a:lvl1pPr algn="l" defTabSz="1219170" rtl="0" eaLnBrk="1" latinLnBrk="0" hangingPunct="1">
        <a:lnSpc>
          <a:spcPct val="90000"/>
        </a:lnSpc>
        <a:spcBef>
          <a:spcPct val="0"/>
        </a:spcBef>
        <a:buNone/>
        <a:defRPr sz="2933" b="1" i="0" kern="1200">
          <a:solidFill>
            <a:schemeClr val="accent1"/>
          </a:solidFill>
          <a:latin typeface="Poppins SemiBold" panose="02000000000000000000" pitchFamily="2" charset="77"/>
          <a:ea typeface="+mj-ea"/>
          <a:cs typeface="Poppins SemiBold" panose="02000000000000000000" pitchFamily="2" charset="77"/>
        </a:defRPr>
      </a:lvl1pPr>
    </p:titleStyle>
    <p:bodyStyle>
      <a:lvl1pPr marL="0" indent="0" algn="l" defTabSz="1219170" rtl="0" eaLnBrk="1" latinLnBrk="0" hangingPunct="1">
        <a:lnSpc>
          <a:spcPts val="2507"/>
        </a:lnSpc>
        <a:spcBef>
          <a:spcPts val="1000"/>
        </a:spcBef>
        <a:buFont typeface="Arial" panose="020B0604020202020204" pitchFamily="34" charset="0"/>
        <a:buNone/>
        <a:defRPr sz="1867" b="0" i="0" kern="1200">
          <a:solidFill>
            <a:schemeClr val="tx1"/>
          </a:solidFill>
          <a:latin typeface="Poppins Light" pitchFamily="2" charset="77"/>
          <a:ea typeface="+mn-ea"/>
          <a:cs typeface="Poppins Light" pitchFamily="2" charset="77"/>
        </a:defRPr>
      </a:lvl1pPr>
      <a:lvl2pPr marL="914377" indent="-304792" algn="l" defTabSz="1219170" rtl="0" eaLnBrk="1" latinLnBrk="0" hangingPunct="1">
        <a:lnSpc>
          <a:spcPts val="2507"/>
        </a:lnSpc>
        <a:spcBef>
          <a:spcPts val="1000"/>
        </a:spcBef>
        <a:buClr>
          <a:schemeClr val="tx2"/>
        </a:buClr>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2pPr>
      <a:lvl3pPr marL="1523962" indent="-304792" algn="l" defTabSz="1219170" rtl="0" eaLnBrk="1" latinLnBrk="0" hangingPunct="1">
        <a:lnSpc>
          <a:spcPct val="90000"/>
        </a:lnSpc>
        <a:spcBef>
          <a:spcPts val="667"/>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3pPr>
      <a:lvl4pPr marL="2133547" indent="-304792" algn="l" defTabSz="1219170" rtl="0" eaLnBrk="1" latinLnBrk="0" hangingPunct="1">
        <a:lnSpc>
          <a:spcPct val="90000"/>
        </a:lnSpc>
        <a:spcBef>
          <a:spcPts val="667"/>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4pPr>
      <a:lvl5pPr marL="2743131" indent="-304792" algn="l" defTabSz="1219170" rtl="0" eaLnBrk="1" latinLnBrk="0" hangingPunct="1">
        <a:lnSpc>
          <a:spcPct val="90000"/>
        </a:lnSpc>
        <a:spcBef>
          <a:spcPts val="667"/>
        </a:spcBef>
        <a:buFont typeface="Arial" panose="020B0604020202020204" pitchFamily="34" charset="0"/>
        <a:buChar char="•"/>
        <a:defRPr sz="1867" b="0" i="0" kern="1200">
          <a:solidFill>
            <a:schemeClr val="tx1"/>
          </a:solidFill>
          <a:latin typeface="Poppins Light" pitchFamily="2" charset="77"/>
          <a:ea typeface="+mn-ea"/>
          <a:cs typeface="Poppins Light" pitchFamily="2" charset="77"/>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5B4629-B537-4904-82B4-08819F541D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2CD153-9DCC-4393-90E1-46B41224E9EC}"/>
              </a:ext>
            </a:extLst>
          </p:cNvPr>
          <p:cNvSpPr>
            <a:spLocks noGrp="1"/>
          </p:cNvSpPr>
          <p:nvPr>
            <p:ph type="body" idx="1"/>
          </p:nvPr>
        </p:nvSpPr>
        <p:spPr>
          <a:xfrm>
            <a:off x="838200" y="1825626"/>
            <a:ext cx="10515600" cy="41646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267177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4.xml"/><Relationship Id="rId5" Type="http://schemas.openxmlformats.org/officeDocument/2006/relationships/image" Target="../media/image33.emf"/><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image" Target="../media/image32.sv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4.xml"/><Relationship Id="rId5" Type="http://schemas.openxmlformats.org/officeDocument/2006/relationships/image" Target="../media/image34.png"/><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hyperlink" Target="mailto:stephen.hulme@activenorfolk.org"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38.png"/><Relationship Id="rId5" Type="http://schemas.openxmlformats.org/officeDocument/2006/relationships/hyperlink" Target="https://www.activenorfolk.org/pe-sport-premium" TargetMode="External"/><Relationship Id="rId4" Type="http://schemas.openxmlformats.org/officeDocument/2006/relationships/hyperlink" Target="mailto:joanne.thompson@activenorfolk.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hyperlink" Target="https://www.activenorfolk.org/uploads/guide-to-coaches-in-schools.pdf?v=1564050194" TargetMode="External"/><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27.xml"/><Relationship Id="rId4" Type="http://schemas.openxmlformats.org/officeDocument/2006/relationships/hyperlink" Target="http://www.afpe.org.uk/physical-education/evidencing-the-impact-guidance-templat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hyperlink" Target="mailto:stephen.hulme@activenorfolk.org" TargetMode="External"/><Relationship Id="rId2" Type="http://schemas.openxmlformats.org/officeDocument/2006/relationships/notesSlide" Target="../notesSlides/notesSlide46.xml"/><Relationship Id="rId1" Type="http://schemas.openxmlformats.org/officeDocument/2006/relationships/slideLayout" Target="../slideLayouts/slideLayout23.xml"/><Relationship Id="rId6" Type="http://schemas.openxmlformats.org/officeDocument/2006/relationships/image" Target="../media/image51.jpeg"/><Relationship Id="rId5" Type="http://schemas.openxmlformats.org/officeDocument/2006/relationships/hyperlink" Target="https://www.activenorfolk.org/pe-sport-premium" TargetMode="External"/><Relationship Id="rId4" Type="http://schemas.openxmlformats.org/officeDocument/2006/relationships/hyperlink" Target="mailto:joanne.thompson@activenorfolk.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hyperlink" Target="https://www.afpe.org.uk/physical-education/evidencing-the-impact-guidance-template" TargetMode="External"/><Relationship Id="rId2" Type="http://schemas.openxmlformats.org/officeDocument/2006/relationships/notesSlide" Target="../notesSlides/notesSlide55.xml"/><Relationship Id="rId1" Type="http://schemas.openxmlformats.org/officeDocument/2006/relationships/slideLayout" Target="../slideLayouts/slideLayout17.xml"/><Relationship Id="rId4" Type="http://schemas.openxmlformats.org/officeDocument/2006/relationships/image" Target="../media/image55.jpeg"/></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32.xml"/><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9.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0.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1.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hyperlink" Target="https://www.activenorfolk.org/uploads/guide-to-coaches-in-schools.pdf?v=1564050194" TargetMode="External"/><Relationship Id="rId2" Type="http://schemas.openxmlformats.org/officeDocument/2006/relationships/notesSlide" Target="../notesSlides/notesSlide63.xml"/><Relationship Id="rId1" Type="http://schemas.openxmlformats.org/officeDocument/2006/relationships/slideLayout" Target="../slideLayouts/slideLayout27.xml"/><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3" Type="http://schemas.openxmlformats.org/officeDocument/2006/relationships/hyperlink" Target="https://www.activenorfolk.org/pe-sport-premium" TargetMode="External"/><Relationship Id="rId2" Type="http://schemas.openxmlformats.org/officeDocument/2006/relationships/notesSlide" Target="../notesSlides/notesSlide67.xml"/><Relationship Id="rId1" Type="http://schemas.openxmlformats.org/officeDocument/2006/relationships/slideLayout" Target="../slideLayouts/slideLayout20.xml"/><Relationship Id="rId4" Type="http://schemas.openxmlformats.org/officeDocument/2006/relationships/image" Target="../media/image63.png"/></Relationships>
</file>

<file path=ppt/slides/_rels/slide68.xml.rels><?xml version="1.0" encoding="UTF-8" standalone="yes"?>
<Relationships xmlns="http://schemas.openxmlformats.org/package/2006/relationships"><Relationship Id="rId3" Type="http://schemas.openxmlformats.org/officeDocument/2006/relationships/hyperlink" Target="https://www.ukcoaching.org/safe-practice" TargetMode="External"/><Relationship Id="rId2" Type="http://schemas.openxmlformats.org/officeDocument/2006/relationships/notesSlide" Target="../notesSlides/notesSlide68.xml"/><Relationship Id="rId1" Type="http://schemas.openxmlformats.org/officeDocument/2006/relationships/slideLayout" Target="../slideLayouts/slideLayout24.xml"/><Relationship Id="rId5" Type="http://schemas.openxmlformats.org/officeDocument/2006/relationships/image" Target="../media/image64.jpeg"/><Relationship Id="rId4" Type="http://schemas.openxmlformats.org/officeDocument/2006/relationships/hyperlink" Target="https://www.afpe.org.uk/physical-education/wp-content/uploads/Updated-COVID-19-Guidance-July-2020.pdf"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hsporttrust.org/sites/default/files/YST-Returning-to-School-Sport-Framework%20005.pdf" TargetMode="External"/><Relationship Id="rId2" Type="http://schemas.openxmlformats.org/officeDocument/2006/relationships/notesSlide" Target="../notesSlides/notesSlide69.xml"/><Relationship Id="rId1" Type="http://schemas.openxmlformats.org/officeDocument/2006/relationships/slideLayout" Target="../slideLayouts/slideLayout20.xml"/><Relationship Id="rId5" Type="http://schemas.openxmlformats.org/officeDocument/2006/relationships/hyperlink" Target="https://www.ukactive.com/covid-19/" TargetMode="External"/><Relationship Id="rId4" Type="http://schemas.openxmlformats.org/officeDocument/2006/relationships/hyperlink" Target="https://www.youthsporttrust.org/coronavirus-support-schoo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3" Type="http://schemas.openxmlformats.org/officeDocument/2006/relationships/hyperlink" Target="mailto:stephen.hulme@activenorfolk.org" TargetMode="External"/><Relationship Id="rId2" Type="http://schemas.openxmlformats.org/officeDocument/2006/relationships/notesSlide" Target="../notesSlides/notesSlide70.xml"/><Relationship Id="rId1" Type="http://schemas.openxmlformats.org/officeDocument/2006/relationships/slideLayout" Target="../slideLayouts/slideLayout23.xml"/><Relationship Id="rId6" Type="http://schemas.openxmlformats.org/officeDocument/2006/relationships/image" Target="../media/image51.jpeg"/><Relationship Id="rId5" Type="http://schemas.openxmlformats.org/officeDocument/2006/relationships/hyperlink" Target="https://www.activenorfolk.org/pe-sport-premium" TargetMode="External"/><Relationship Id="rId4" Type="http://schemas.openxmlformats.org/officeDocument/2006/relationships/hyperlink" Target="mailto:joanne.thompson@activenorfolk.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1F5DA8C-30B1-4C61-BBFE-62C10C72E6F9}"/>
              </a:ext>
            </a:extLst>
          </p:cNvPr>
          <p:cNvSpPr txBox="1"/>
          <p:nvPr/>
        </p:nvSpPr>
        <p:spPr>
          <a:xfrm>
            <a:off x="1524000" y="1122362"/>
            <a:ext cx="9144000" cy="2672397"/>
          </a:xfrm>
          <a:prstGeom prst="rect">
            <a:avLst/>
          </a:prstGeom>
        </p:spPr>
        <p:txBody>
          <a:bodyPr vert="horz" lIns="91440" tIns="45720" rIns="91440" bIns="45720" rtlCol="0" anchor="b">
            <a:noAutofit/>
          </a:bodyPr>
          <a:lstStyle/>
          <a:p>
            <a:pPr marL="0" marR="0" lvl="0" indent="0" algn="ctr" fontAlgn="auto">
              <a:lnSpc>
                <a:spcPct val="90000"/>
              </a:lnSpc>
              <a:spcBef>
                <a:spcPct val="0"/>
              </a:spcBef>
              <a:spcAft>
                <a:spcPts val="600"/>
              </a:spcAft>
              <a:buClrTx/>
              <a:buSzTx/>
              <a:tabLst/>
              <a:defRPr/>
            </a:pPr>
            <a:r>
              <a:rPr kumimoji="0" lang="en-GB" sz="4800" b="0" i="0" u="none" strike="noStrike" cap="none" spc="0" normalizeH="0" baseline="0" noProof="0" dirty="0">
                <a:ln>
                  <a:noFill/>
                </a:ln>
                <a:effectLst/>
                <a:uLnTx/>
                <a:uFillTx/>
                <a:latin typeface="+mj-lt"/>
                <a:ea typeface="+mj-ea"/>
                <a:cs typeface="+mj-cs"/>
              </a:rPr>
              <a:t>How can physical activity,</a:t>
            </a:r>
            <a:br>
              <a:rPr kumimoji="0" lang="en-GB" sz="4800" b="0" i="0" u="none" strike="noStrike" cap="none" spc="0" normalizeH="0" baseline="0" noProof="0" dirty="0">
                <a:ln>
                  <a:noFill/>
                </a:ln>
                <a:effectLst/>
                <a:uLnTx/>
                <a:uFillTx/>
                <a:latin typeface="+mj-lt"/>
                <a:ea typeface="+mj-ea"/>
                <a:cs typeface="+mj-cs"/>
              </a:rPr>
            </a:br>
            <a:r>
              <a:rPr kumimoji="0" lang="en-GB" sz="4800" b="0" i="0" u="none" strike="noStrike" cap="none" spc="0" normalizeH="0" baseline="0" noProof="0" dirty="0">
                <a:ln>
                  <a:noFill/>
                </a:ln>
                <a:effectLst/>
                <a:uLnTx/>
                <a:uFillTx/>
                <a:latin typeface="+mj-lt"/>
                <a:ea typeface="+mj-ea"/>
                <a:cs typeface="+mj-cs"/>
              </a:rPr>
              <a:t>PE &amp; sport help pupils overcome the impacts of lockdown?</a:t>
            </a:r>
            <a:endParaRPr kumimoji="0" lang="en-US" sz="4800" b="0" i="0" u="none" strike="noStrike" cap="none" spc="0" normalizeH="0" baseline="0" noProof="0" dirty="0">
              <a:ln>
                <a:noFill/>
              </a:ln>
              <a:effectLst/>
              <a:uLnTx/>
              <a:uFillTx/>
              <a:latin typeface="+mj-lt"/>
              <a:ea typeface="+mj-ea"/>
              <a:cs typeface="+mj-cs"/>
            </a:endParaRPr>
          </a:p>
        </p:txBody>
      </p:sp>
      <p:sp>
        <p:nvSpPr>
          <p:cNvPr id="8" name="TextBox 7">
            <a:extLst>
              <a:ext uri="{FF2B5EF4-FFF2-40B4-BE49-F238E27FC236}">
                <a16:creationId xmlns:a16="http://schemas.microsoft.com/office/drawing/2014/main" id="{B4234785-4C6E-4FC4-9B12-197C0289559B}"/>
              </a:ext>
            </a:extLst>
          </p:cNvPr>
          <p:cNvSpPr txBox="1"/>
          <p:nvPr/>
        </p:nvSpPr>
        <p:spPr>
          <a:xfrm>
            <a:off x="2263140" y="3794759"/>
            <a:ext cx="7665720" cy="949325"/>
          </a:xfrm>
          <a:prstGeom prst="rect">
            <a:avLst/>
          </a:prstGeom>
        </p:spPr>
        <p:txBody>
          <a:bodyPr vert="horz" lIns="91440" tIns="45720" rIns="91440" bIns="45720" rtlCol="0">
            <a:normAutofit/>
          </a:bodyPr>
          <a:lstStyle/>
          <a:p>
            <a:pPr marR="0" lvl="0" algn="ctr" fontAlgn="auto">
              <a:lnSpc>
                <a:spcPct val="90000"/>
              </a:lnSpc>
              <a:spcBef>
                <a:spcPts val="1000"/>
              </a:spcBef>
              <a:spcAft>
                <a:spcPts val="0"/>
              </a:spcAft>
              <a:buClrTx/>
              <a:buSzTx/>
              <a:tabLst/>
              <a:defRPr/>
            </a:pPr>
            <a:r>
              <a:rPr kumimoji="0" lang="en-GB" sz="2400" b="0" i="0" u="none" strike="noStrike" cap="none" spc="0" normalizeH="0" baseline="0" noProof="0" dirty="0">
                <a:ln>
                  <a:noFill/>
                </a:ln>
                <a:effectLst/>
                <a:uLnTx/>
                <a:uFillTx/>
              </a:rPr>
              <a:t>The benefits of physical activity and children’s experience during lockdown </a:t>
            </a:r>
            <a:endParaRPr kumimoji="0" lang="en-US" sz="2400" b="0" i="0" u="none" strike="noStrike" cap="none" spc="0" normalizeH="0" baseline="0" noProof="0" dirty="0">
              <a:ln>
                <a:noFill/>
              </a:ln>
              <a:effectLst/>
              <a:uLnTx/>
              <a:uFillTx/>
            </a:endParaRPr>
          </a:p>
        </p:txBody>
      </p:sp>
      <p:pic>
        <p:nvPicPr>
          <p:cNvPr id="3" name="Picture 2">
            <a:extLst>
              <a:ext uri="{FF2B5EF4-FFF2-40B4-BE49-F238E27FC236}">
                <a16:creationId xmlns:a16="http://schemas.microsoft.com/office/drawing/2014/main" id="{2D54E19E-36F7-46AF-9ECC-4F498442E7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67205"/>
            <a:ext cx="12192000" cy="1286189"/>
          </a:xfrm>
          <a:prstGeom prst="rect">
            <a:avLst/>
          </a:prstGeom>
        </p:spPr>
      </p:pic>
      <p:sp>
        <p:nvSpPr>
          <p:cNvPr id="6" name="TextBox 5">
            <a:extLst>
              <a:ext uri="{FF2B5EF4-FFF2-40B4-BE49-F238E27FC236}">
                <a16:creationId xmlns:a16="http://schemas.microsoft.com/office/drawing/2014/main" id="{C0F8E40B-A442-4706-B61B-D81E01FEE571}"/>
              </a:ext>
            </a:extLst>
          </p:cNvPr>
          <p:cNvSpPr txBox="1"/>
          <p:nvPr/>
        </p:nvSpPr>
        <p:spPr>
          <a:xfrm>
            <a:off x="4358046" y="5032594"/>
            <a:ext cx="2972394" cy="584775"/>
          </a:xfrm>
          <a:prstGeom prst="rect">
            <a:avLst/>
          </a:prstGeom>
          <a:noFill/>
        </p:spPr>
        <p:txBody>
          <a:bodyPr wrap="square" rtlCol="0">
            <a:spAutoFit/>
          </a:bodyPr>
          <a:lstStyle/>
          <a:p>
            <a:r>
              <a:rPr lang="en-US" sz="3200" dirty="0">
                <a:latin typeface="+mj-lt"/>
                <a:ea typeface="Open Sans" panose="020B0606030504020204" pitchFamily="34" charset="0"/>
                <a:cs typeface="Open Sans" panose="020B0606030504020204" pitchFamily="34" charset="0"/>
              </a:rPr>
              <a:t>Module 1 of 3 </a:t>
            </a:r>
          </a:p>
        </p:txBody>
      </p:sp>
    </p:spTree>
    <p:extLst>
      <p:ext uri="{BB962C8B-B14F-4D97-AF65-F5344CB8AC3E}">
        <p14:creationId xmlns:p14="http://schemas.microsoft.com/office/powerpoint/2010/main" val="711951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40C458-1739-405C-A329-BE58A42AF3BF}"/>
              </a:ext>
            </a:extLst>
          </p:cNvPr>
          <p:cNvGrpSpPr/>
          <p:nvPr/>
        </p:nvGrpSpPr>
        <p:grpSpPr>
          <a:xfrm>
            <a:off x="716124" y="163285"/>
            <a:ext cx="11054807" cy="6531429"/>
            <a:chOff x="495980" y="-149312"/>
            <a:chExt cx="11054807" cy="6531429"/>
          </a:xfrm>
        </p:grpSpPr>
        <p:grpSp>
          <p:nvGrpSpPr>
            <p:cNvPr id="8" name="Group 7">
              <a:extLst>
                <a:ext uri="{FF2B5EF4-FFF2-40B4-BE49-F238E27FC236}">
                  <a16:creationId xmlns:a16="http://schemas.microsoft.com/office/drawing/2014/main" id="{6C3F0C57-D634-4661-9A17-7AE225C14EFF}"/>
                </a:ext>
              </a:extLst>
            </p:cNvPr>
            <p:cNvGrpSpPr/>
            <p:nvPr/>
          </p:nvGrpSpPr>
          <p:grpSpPr>
            <a:xfrm>
              <a:off x="3769351" y="1105481"/>
              <a:ext cx="4838273" cy="4723418"/>
              <a:chOff x="0" y="0"/>
              <a:chExt cx="3209925" cy="3133725"/>
            </a:xfrm>
          </p:grpSpPr>
          <p:sp>
            <p:nvSpPr>
              <p:cNvPr id="9" name="Text Box 2">
                <a:extLst>
                  <a:ext uri="{FF2B5EF4-FFF2-40B4-BE49-F238E27FC236}">
                    <a16:creationId xmlns:a16="http://schemas.microsoft.com/office/drawing/2014/main" id="{6D8F541E-6662-43F5-8036-80C94B558B55}"/>
                  </a:ext>
                </a:extLst>
              </p:cNvPr>
              <p:cNvSpPr txBox="1">
                <a:spLocks noChangeArrowheads="1"/>
              </p:cNvSpPr>
              <p:nvPr/>
            </p:nvSpPr>
            <p:spPr bwMode="auto">
              <a:xfrm>
                <a:off x="971550" y="1066800"/>
                <a:ext cx="1228725" cy="9334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Personal </a:t>
                </a:r>
                <a:endPar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Development</a:t>
                </a:r>
                <a:endPar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9514F8B5-AE73-4668-960E-071BF893B9E8}"/>
                  </a:ext>
                </a:extLst>
              </p:cNvPr>
              <p:cNvSpPr txBox="1">
                <a:spLocks noChangeArrowheads="1"/>
              </p:cNvSpPr>
              <p:nvPr/>
            </p:nvSpPr>
            <p:spPr bwMode="auto">
              <a:xfrm>
                <a:off x="1095375" y="0"/>
                <a:ext cx="1000125" cy="9334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Fundamental British Values</a:t>
                </a:r>
                <a:endPar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7C25973F-B90F-403F-A9CB-C858BE635FDF}"/>
                  </a:ext>
                </a:extLst>
              </p:cNvPr>
              <p:cNvSpPr txBox="1">
                <a:spLocks noChangeArrowheads="1"/>
              </p:cNvSpPr>
              <p:nvPr/>
            </p:nvSpPr>
            <p:spPr bwMode="auto">
              <a:xfrm>
                <a:off x="1952625" y="657225"/>
                <a:ext cx="1228725" cy="9334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Citizenship</a:t>
                </a:r>
                <a:endPar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4" name="Text Box 2">
                <a:extLst>
                  <a:ext uri="{FF2B5EF4-FFF2-40B4-BE49-F238E27FC236}">
                    <a16:creationId xmlns:a16="http://schemas.microsoft.com/office/drawing/2014/main" id="{1F46DF63-7CC0-48C5-879E-DE62D3CAF69B}"/>
                  </a:ext>
                </a:extLst>
              </p:cNvPr>
              <p:cNvSpPr txBox="1">
                <a:spLocks noChangeArrowheads="1"/>
              </p:cNvSpPr>
              <p:nvPr/>
            </p:nvSpPr>
            <p:spPr bwMode="auto">
              <a:xfrm>
                <a:off x="1981200" y="1762125"/>
                <a:ext cx="1228725" cy="9334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SMSC</a:t>
                </a:r>
                <a:endPar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EFF1A124-CB0E-4A8F-B7F9-7EDB8775B737}"/>
                  </a:ext>
                </a:extLst>
              </p:cNvPr>
              <p:cNvSpPr txBox="1">
                <a:spLocks noChangeArrowheads="1"/>
              </p:cNvSpPr>
              <p:nvPr/>
            </p:nvSpPr>
            <p:spPr bwMode="auto">
              <a:xfrm>
                <a:off x="971550" y="2200275"/>
                <a:ext cx="1228725" cy="9334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Healthy Living</a:t>
                </a:r>
                <a:endPar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1F5768C-F62E-4EC1-B663-9D708A1895BD}"/>
                  </a:ext>
                </a:extLst>
              </p:cNvPr>
              <p:cNvSpPr txBox="1">
                <a:spLocks noChangeArrowheads="1"/>
              </p:cNvSpPr>
              <p:nvPr/>
            </p:nvSpPr>
            <p:spPr bwMode="auto">
              <a:xfrm>
                <a:off x="123825" y="1638300"/>
                <a:ext cx="971550" cy="9334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Preparation for Next Stage</a:t>
                </a:r>
                <a:endPar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C99E04B0-CF83-4BDA-90FC-4714163545FB}"/>
                  </a:ext>
                </a:extLst>
              </p:cNvPr>
              <p:cNvSpPr txBox="1">
                <a:spLocks noChangeArrowheads="1"/>
              </p:cNvSpPr>
              <p:nvPr/>
            </p:nvSpPr>
            <p:spPr bwMode="auto">
              <a:xfrm>
                <a:off x="0" y="523875"/>
                <a:ext cx="1228725" cy="9334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Equality &amp; Diversity</a:t>
                </a:r>
                <a:endPar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pic>
          <p:nvPicPr>
            <p:cNvPr id="18" name="Picture 17">
              <a:extLst>
                <a:ext uri="{FF2B5EF4-FFF2-40B4-BE49-F238E27FC236}">
                  <a16:creationId xmlns:a16="http://schemas.microsoft.com/office/drawing/2014/main" id="{B54C7F9E-6AB3-4FE8-9110-0C5E8E5A1EE8}"/>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3455165" y="-149312"/>
              <a:ext cx="5639387" cy="6531429"/>
            </a:xfrm>
            <a:prstGeom prst="rect">
              <a:avLst/>
            </a:prstGeom>
            <a:noFill/>
            <a:ln>
              <a:noFill/>
            </a:ln>
            <a:extLst>
              <a:ext uri="{53640926-AAD7-44D8-BBD7-CCE9431645EC}">
                <a14:shadowObscured xmlns:a14="http://schemas.microsoft.com/office/drawing/2010/main"/>
              </a:ext>
            </a:extLst>
          </p:spPr>
        </p:pic>
        <p:sp>
          <p:nvSpPr>
            <p:cNvPr id="19" name="Text Box 2">
              <a:extLst>
                <a:ext uri="{FF2B5EF4-FFF2-40B4-BE49-F238E27FC236}">
                  <a16:creationId xmlns:a16="http://schemas.microsoft.com/office/drawing/2014/main" id="{04D2FF7A-BF69-49FB-84B3-5FCB4E59F0BF}"/>
                </a:ext>
              </a:extLst>
            </p:cNvPr>
            <p:cNvSpPr txBox="1">
              <a:spLocks noChangeArrowheads="1"/>
            </p:cNvSpPr>
            <p:nvPr/>
          </p:nvSpPr>
          <p:spPr bwMode="auto">
            <a:xfrm>
              <a:off x="8578910" y="560876"/>
              <a:ext cx="2971877" cy="2555527"/>
            </a:xfrm>
            <a:prstGeom prst="rect">
              <a:avLst/>
            </a:prstGeom>
            <a:solidFill>
              <a:srgbClr val="FFFFFF"/>
            </a:solidFill>
            <a:ln w="38100">
              <a:solidFill>
                <a:srgbClr val="0070C0"/>
              </a:solidFill>
              <a:miter lim="800000"/>
              <a:headEnd/>
              <a:tailEnd/>
            </a:ln>
          </p:spPr>
          <p:txBody>
            <a:bodyPr rot="0" vert="horz" wrap="square" lIns="91440" tIns="45720" rIns="91440" bIns="45720"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1800" b="0" i="0" u="none" strike="noStrike" kern="1200" cap="none" spc="0" normalizeH="0" baseline="0" noProof="0">
                  <a:ln>
                    <a:noFill/>
                  </a:ln>
                  <a:solidFill>
                    <a:srgbClr val="203864"/>
                  </a:solidFill>
                  <a:effectLst/>
                  <a:uLnTx/>
                  <a:uFillTx/>
                  <a:latin typeface="Calibri" panose="020F0502020204030204"/>
                  <a:ea typeface="Times New Roman" panose="02020603050405020304" pitchFamily="18" charset="0"/>
                  <a:cs typeface="Times New Roman" panose="02020603050405020304" pitchFamily="18" charset="0"/>
                </a:rPr>
                <a:t>Improved social interaction and integration </a:t>
              </a:r>
              <a:endParaRPr kumimoji="0" lang="en-GB" sz="18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1800" b="0" i="0" u="none" strike="noStrike" kern="1200" cap="none" spc="0" normalizeH="0" baseline="0" noProof="0">
                  <a:ln>
                    <a:noFill/>
                  </a:ln>
                  <a:solidFill>
                    <a:srgbClr val="203864"/>
                  </a:solidFill>
                  <a:effectLst/>
                  <a:uLnTx/>
                  <a:uFillTx/>
                  <a:latin typeface="Calibri" panose="020F0502020204030204"/>
                  <a:ea typeface="Times New Roman" panose="02020603050405020304" pitchFamily="18" charset="0"/>
                  <a:cs typeface="Times New Roman" panose="02020603050405020304" pitchFamily="18" charset="0"/>
                </a:rPr>
                <a:t>Raised aspirations</a:t>
              </a:r>
              <a:endParaRPr kumimoji="0" lang="en-GB" sz="18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1800" b="0" i="0" u="none" strike="noStrike" kern="1200" cap="none" spc="0" normalizeH="0" baseline="0" noProof="0">
                  <a:ln>
                    <a:noFill/>
                  </a:ln>
                  <a:solidFill>
                    <a:srgbClr val="203864"/>
                  </a:solidFill>
                  <a:effectLst/>
                  <a:uLnTx/>
                  <a:uFillTx/>
                  <a:latin typeface="Calibri" panose="020F0502020204030204"/>
                  <a:ea typeface="Times New Roman" panose="02020603050405020304" pitchFamily="18" charset="0"/>
                  <a:cs typeface="Times New Roman" panose="02020603050405020304" pitchFamily="18" charset="0"/>
                </a:rPr>
                <a:t>Enhanced leadership </a:t>
              </a:r>
              <a:endParaRPr kumimoji="0" lang="en-GB" sz="18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1800" b="0" i="0" u="none" strike="noStrike" kern="1200" cap="none" spc="0" normalizeH="0" baseline="0" noProof="0">
                  <a:ln>
                    <a:noFill/>
                  </a:ln>
                  <a:solidFill>
                    <a:srgbClr val="203864"/>
                  </a:solidFill>
                  <a:effectLst/>
                  <a:uLnTx/>
                  <a:uFillTx/>
                  <a:latin typeface="Calibri" panose="020F0502020204030204"/>
                  <a:ea typeface="Times New Roman" panose="02020603050405020304" pitchFamily="18" charset="0"/>
                  <a:cs typeface="Times New Roman" panose="02020603050405020304" pitchFamily="18" charset="0"/>
                </a:rPr>
                <a:t>Improved communication skills </a:t>
              </a:r>
              <a:endParaRPr kumimoji="0" lang="en-GB" sz="18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1800" b="0" i="0" u="none" strike="noStrike" kern="1200" cap="none" spc="0" normalizeH="0" baseline="0" noProof="0">
                  <a:ln>
                    <a:noFill/>
                  </a:ln>
                  <a:solidFill>
                    <a:srgbClr val="203864"/>
                  </a:solidFill>
                  <a:effectLst/>
                  <a:uLnTx/>
                  <a:uFillTx/>
                  <a:latin typeface="Calibri" panose="020F0502020204030204"/>
                  <a:ea typeface="Times New Roman" panose="02020603050405020304" pitchFamily="18" charset="0"/>
                  <a:cs typeface="Times New Roman" panose="02020603050405020304" pitchFamily="18" charset="0"/>
                </a:rPr>
                <a:t>Positive behaviours</a:t>
              </a:r>
              <a:endParaRPr kumimoji="0" lang="en-GB" sz="18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1800" b="0" i="0" u="none" strike="noStrike" kern="1200" cap="none" spc="0" normalizeH="0" baseline="0" noProof="0">
                  <a:ln>
                    <a:noFill/>
                  </a:ln>
                  <a:solidFill>
                    <a:srgbClr val="203864"/>
                  </a:solidFill>
                  <a:effectLst/>
                  <a:uLnTx/>
                  <a:uFillTx/>
                  <a:latin typeface="Calibri" panose="020F0502020204030204"/>
                  <a:ea typeface="Times New Roman" panose="02020603050405020304" pitchFamily="18" charset="0"/>
                  <a:cs typeface="Times New Roman" panose="02020603050405020304" pitchFamily="18" charset="0"/>
                </a:rPr>
                <a:t>Greater morality</a:t>
              </a:r>
              <a:endParaRPr kumimoji="0" lang="en-GB" sz="18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srgbClr val="203864"/>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0" name="Text Box 2">
              <a:extLst>
                <a:ext uri="{FF2B5EF4-FFF2-40B4-BE49-F238E27FC236}">
                  <a16:creationId xmlns:a16="http://schemas.microsoft.com/office/drawing/2014/main" id="{2266819C-693F-4D04-B4B2-E31F395F220A}"/>
                </a:ext>
              </a:extLst>
            </p:cNvPr>
            <p:cNvSpPr txBox="1">
              <a:spLocks noChangeArrowheads="1"/>
            </p:cNvSpPr>
            <p:nvPr/>
          </p:nvSpPr>
          <p:spPr bwMode="auto">
            <a:xfrm>
              <a:off x="495980" y="1709427"/>
              <a:ext cx="3086732" cy="3302085"/>
            </a:xfrm>
            <a:prstGeom prst="rect">
              <a:avLst/>
            </a:prstGeom>
            <a:solidFill>
              <a:srgbClr val="FFFFFF"/>
            </a:solidFill>
            <a:ln w="38100">
              <a:solidFill>
                <a:srgbClr val="00B050"/>
              </a:solidFill>
              <a:miter lim="800000"/>
              <a:headEnd/>
              <a:tailEnd/>
            </a:ln>
          </p:spPr>
          <p:txBody>
            <a:bodyPr rot="0" vert="horz" wrap="square" lIns="91440" tIns="45720" rIns="91440" bIns="45720" anchor="t" anchorCtr="0">
              <a:noAutofit/>
            </a:bodyPr>
            <a:lstStyle/>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Calibri" panose="020F0502020204030204" pitchFamily="34" charset="0"/>
                  <a:cs typeface="Times New Roman" panose="02020603050405020304" pitchFamily="18" charset="0"/>
                </a:rPr>
                <a:t>Improved cardiovascular fitness </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Calibri" panose="020F0502020204030204" pitchFamily="34" charset="0"/>
                  <a:cs typeface="Times New Roman" panose="02020603050405020304" pitchFamily="18" charset="0"/>
                </a:rPr>
                <a:t>20-35% lower risk of cardiovascular disease </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Calibri" panose="020F0502020204030204" pitchFamily="34" charset="0"/>
                  <a:cs typeface="Times New Roman" panose="02020603050405020304" pitchFamily="18" charset="0"/>
                </a:rPr>
                <a:t>Decreased risk of early onset diabetes </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Calibri" panose="020F0502020204030204" pitchFamily="34" charset="0"/>
                  <a:cs typeface="Times New Roman" panose="02020603050405020304" pitchFamily="18" charset="0"/>
                </a:rPr>
                <a:t>Improved bone health </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Calibri" panose="020F0502020204030204" pitchFamily="34" charset="0"/>
                  <a:cs typeface="Times New Roman" panose="02020603050405020304" pitchFamily="18" charset="0"/>
                </a:rPr>
                <a:t>Maintaining a healthy weight</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US" sz="1800" b="0" i="0" u="none" strike="noStrike" kern="1200" cap="none" spc="0" normalizeH="0" baseline="0" noProof="0" dirty="0">
                  <a:ln>
                    <a:noFill/>
                  </a:ln>
                  <a:solidFill>
                    <a:srgbClr val="203864"/>
                  </a:solidFill>
                  <a:effectLst/>
                  <a:uLnTx/>
                  <a:uFillTx/>
                  <a:latin typeface="Calibri" panose="020F0502020204030204"/>
                  <a:ea typeface="Calibri" panose="020F0502020204030204" pitchFamily="34" charset="0"/>
                  <a:cs typeface="Times New Roman" panose="02020603050405020304" pitchFamily="18" charset="0"/>
                </a:rPr>
                <a:t>Promote healthy growth and development</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21" name="Text Box 2">
              <a:extLst>
                <a:ext uri="{FF2B5EF4-FFF2-40B4-BE49-F238E27FC236}">
                  <a16:creationId xmlns:a16="http://schemas.microsoft.com/office/drawing/2014/main" id="{BA9B4694-8047-4488-A00D-6982CC0E706E}"/>
                </a:ext>
              </a:extLst>
            </p:cNvPr>
            <p:cNvSpPr txBox="1">
              <a:spLocks noChangeArrowheads="1"/>
            </p:cNvSpPr>
            <p:nvPr/>
          </p:nvSpPr>
          <p:spPr bwMode="auto">
            <a:xfrm>
              <a:off x="8521483" y="4239524"/>
              <a:ext cx="3029304" cy="1320834"/>
            </a:xfrm>
            <a:prstGeom prst="rect">
              <a:avLst/>
            </a:prstGeom>
            <a:solidFill>
              <a:srgbClr val="FFFFFF"/>
            </a:solidFill>
            <a:ln w="38100">
              <a:solidFill>
                <a:srgbClr val="FFC000"/>
              </a:solidFill>
              <a:miter lim="800000"/>
              <a:headEnd/>
              <a:tailEnd/>
            </a:ln>
          </p:spPr>
          <p:txBody>
            <a:bodyPr rot="0" vert="horz" wrap="square" lIns="91440" tIns="45720" rIns="91440" bIns="45720" anchor="t" anchorCtr="0">
              <a:noAutofit/>
            </a:bodyPr>
            <a:lstStyle/>
            <a:p>
              <a:pPr marL="342900" marR="0" lvl="0" indent="-342900" algn="l" defTabSz="914400" rtl="0" eaLnBrk="1" fontAlgn="auto" latinLnBrk="0" hangingPunct="1">
                <a:lnSpc>
                  <a:spcPct val="106000"/>
                </a:lnSpc>
                <a:spcBef>
                  <a:spcPts val="0"/>
                </a:spcBef>
                <a:spcAft>
                  <a:spcPts val="0"/>
                </a:spcAft>
                <a:buClrTx/>
                <a:buSzTx/>
                <a:buFont typeface="Arial" panose="020B0604020202020204" pitchFamily="34" charset="0"/>
                <a:buChar char="-"/>
                <a:tabLst>
                  <a:tab pos="457200" algn="l"/>
                </a:tabLst>
                <a:defRPr/>
              </a:pPr>
              <a:r>
                <a:rPr kumimoji="0" lang="en-GB" sz="1800" b="0" i="0" u="none" strike="noStrike" kern="1200" cap="none" spc="0" normalizeH="0" baseline="0" noProof="0">
                  <a:ln>
                    <a:noFill/>
                  </a:ln>
                  <a:solidFill>
                    <a:srgbClr val="203864"/>
                  </a:solidFill>
                  <a:effectLst/>
                  <a:uLnTx/>
                  <a:uFillTx/>
                  <a:latin typeface="Calibri" panose="020F0502020204030204"/>
                  <a:ea typeface="Times New Roman" panose="02020603050405020304" pitchFamily="18" charset="0"/>
                  <a:cs typeface="Times New Roman" panose="02020603050405020304" pitchFamily="18" charset="0"/>
                </a:rPr>
                <a:t>Improved self-esteem</a:t>
              </a:r>
              <a:endParaRPr kumimoji="0" lang="en-GB" sz="18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6000"/>
                </a:lnSpc>
                <a:spcBef>
                  <a:spcPts val="0"/>
                </a:spcBef>
                <a:spcAft>
                  <a:spcPts val="0"/>
                </a:spcAft>
                <a:buClrTx/>
                <a:buSzTx/>
                <a:buFont typeface="Arial" panose="020B0604020202020204" pitchFamily="34" charset="0"/>
                <a:buChar char="-"/>
                <a:tabLst>
                  <a:tab pos="457200" algn="l"/>
                </a:tabLst>
                <a:defRPr/>
              </a:pPr>
              <a:r>
                <a:rPr kumimoji="0" lang="en-GB" sz="1800" b="0" i="0" u="none" strike="noStrike" kern="1200" cap="none" spc="0" normalizeH="0" baseline="0" noProof="0">
                  <a:ln>
                    <a:noFill/>
                  </a:ln>
                  <a:solidFill>
                    <a:srgbClr val="203864"/>
                  </a:solidFill>
                  <a:effectLst/>
                  <a:uLnTx/>
                  <a:uFillTx/>
                  <a:latin typeface="Calibri" panose="020F0502020204030204"/>
                  <a:ea typeface="Times New Roman" panose="02020603050405020304" pitchFamily="18" charset="0"/>
                  <a:cs typeface="Times New Roman" panose="02020603050405020304" pitchFamily="18" charset="0"/>
                </a:rPr>
                <a:t>Reduced anxiety</a:t>
              </a:r>
              <a:endParaRPr kumimoji="0" lang="en-GB" sz="18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6000"/>
                </a:lnSpc>
                <a:spcBef>
                  <a:spcPts val="0"/>
                </a:spcBef>
                <a:spcAft>
                  <a:spcPts val="0"/>
                </a:spcAft>
                <a:buClrTx/>
                <a:buSzTx/>
                <a:buFont typeface="Arial" panose="020B0604020202020204" pitchFamily="34" charset="0"/>
                <a:buChar char="-"/>
                <a:tabLst>
                  <a:tab pos="457200" algn="l"/>
                </a:tabLst>
                <a:defRPr/>
              </a:pPr>
              <a:r>
                <a:rPr kumimoji="0" lang="en-GB" sz="1800" b="0" i="0" u="none" strike="noStrike" kern="1200" cap="none" spc="0" normalizeH="0" baseline="0" noProof="0">
                  <a:ln>
                    <a:noFill/>
                  </a:ln>
                  <a:solidFill>
                    <a:srgbClr val="203864"/>
                  </a:solidFill>
                  <a:effectLst/>
                  <a:uLnTx/>
                  <a:uFillTx/>
                  <a:latin typeface="Calibri" panose="020F0502020204030204"/>
                  <a:ea typeface="Times New Roman" panose="02020603050405020304" pitchFamily="18" charset="0"/>
                  <a:cs typeface="Times New Roman" panose="02020603050405020304" pitchFamily="18" charset="0"/>
                </a:rPr>
                <a:t>Reduced risk of depression</a:t>
              </a:r>
              <a:endParaRPr kumimoji="0" lang="en-GB" sz="18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203864"/>
                  </a:solidFill>
                  <a:effectLst/>
                  <a:uLnTx/>
                  <a:uFillTx/>
                  <a:latin typeface="Calibri" panose="020F0502020204030204"/>
                  <a:ea typeface="Times New Roman" panose="02020603050405020304" pitchFamily="18" charset="0"/>
                  <a:cs typeface="Times New Roman" panose="02020603050405020304" pitchFamily="18" charset="0"/>
                </a:rPr>
                <a:t>Improved mood</a:t>
              </a:r>
              <a:endParaRPr kumimoji="0" lang="en-GB" sz="18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p:txBody>
        </p:sp>
        <p:grpSp>
          <p:nvGrpSpPr>
            <p:cNvPr id="22" name="Group 21">
              <a:extLst>
                <a:ext uri="{FF2B5EF4-FFF2-40B4-BE49-F238E27FC236}">
                  <a16:creationId xmlns:a16="http://schemas.microsoft.com/office/drawing/2014/main" id="{8A7E0BF8-37C1-4106-8265-B8C7341CCA48}"/>
                </a:ext>
              </a:extLst>
            </p:cNvPr>
            <p:cNvGrpSpPr/>
            <p:nvPr/>
          </p:nvGrpSpPr>
          <p:grpSpPr>
            <a:xfrm>
              <a:off x="3786787" y="1020639"/>
              <a:ext cx="4792124" cy="4762559"/>
              <a:chOff x="1" y="-86587"/>
              <a:chExt cx="3179308" cy="3159693"/>
            </a:xfrm>
          </p:grpSpPr>
          <p:sp>
            <p:nvSpPr>
              <p:cNvPr id="23" name="Text Box 2">
                <a:extLst>
                  <a:ext uri="{FF2B5EF4-FFF2-40B4-BE49-F238E27FC236}">
                    <a16:creationId xmlns:a16="http://schemas.microsoft.com/office/drawing/2014/main" id="{BCDDD6F7-9BBA-469B-9C46-27385724AA05}"/>
                  </a:ext>
                </a:extLst>
              </p:cNvPr>
              <p:cNvSpPr txBox="1">
                <a:spLocks noChangeArrowheads="1"/>
              </p:cNvSpPr>
              <p:nvPr/>
            </p:nvSpPr>
            <p:spPr bwMode="auto">
              <a:xfrm>
                <a:off x="993848" y="1011532"/>
                <a:ext cx="1228725" cy="9334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Personal </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Development</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4" name="Text Box 2">
                <a:extLst>
                  <a:ext uri="{FF2B5EF4-FFF2-40B4-BE49-F238E27FC236}">
                    <a16:creationId xmlns:a16="http://schemas.microsoft.com/office/drawing/2014/main" id="{3244FDB5-CEBB-424D-8137-B5D1FC3AA82A}"/>
                  </a:ext>
                </a:extLst>
              </p:cNvPr>
              <p:cNvSpPr txBox="1">
                <a:spLocks noChangeArrowheads="1"/>
              </p:cNvSpPr>
              <p:nvPr/>
            </p:nvSpPr>
            <p:spPr bwMode="auto">
              <a:xfrm>
                <a:off x="1095375" y="-86587"/>
                <a:ext cx="1000125" cy="9334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Fundamental British Values</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5" name="Text Box 2">
                <a:extLst>
                  <a:ext uri="{FF2B5EF4-FFF2-40B4-BE49-F238E27FC236}">
                    <a16:creationId xmlns:a16="http://schemas.microsoft.com/office/drawing/2014/main" id="{4F1877C8-CD93-4B07-96DB-6B7E7812F0FD}"/>
                  </a:ext>
                </a:extLst>
              </p:cNvPr>
              <p:cNvSpPr txBox="1">
                <a:spLocks noChangeArrowheads="1"/>
              </p:cNvSpPr>
              <p:nvPr/>
            </p:nvSpPr>
            <p:spPr bwMode="auto">
              <a:xfrm>
                <a:off x="1950584" y="580162"/>
                <a:ext cx="1228725" cy="9334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Citizenship</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6" name="Text Box 2">
                <a:extLst>
                  <a:ext uri="{FF2B5EF4-FFF2-40B4-BE49-F238E27FC236}">
                    <a16:creationId xmlns:a16="http://schemas.microsoft.com/office/drawing/2014/main" id="{BD19A887-DAE0-436A-8D2B-4BA6BC2699FD}"/>
                  </a:ext>
                </a:extLst>
              </p:cNvPr>
              <p:cNvSpPr txBox="1">
                <a:spLocks noChangeArrowheads="1"/>
              </p:cNvSpPr>
              <p:nvPr/>
            </p:nvSpPr>
            <p:spPr bwMode="auto">
              <a:xfrm>
                <a:off x="1948773" y="1672952"/>
                <a:ext cx="1228725" cy="9334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SMSC</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7" name="Text Box 2">
                <a:extLst>
                  <a:ext uri="{FF2B5EF4-FFF2-40B4-BE49-F238E27FC236}">
                    <a16:creationId xmlns:a16="http://schemas.microsoft.com/office/drawing/2014/main" id="{41FD84A2-8E70-42DD-8D14-9CB890ADE0D3}"/>
                  </a:ext>
                </a:extLst>
              </p:cNvPr>
              <p:cNvSpPr txBox="1">
                <a:spLocks noChangeArrowheads="1"/>
              </p:cNvSpPr>
              <p:nvPr/>
            </p:nvSpPr>
            <p:spPr bwMode="auto">
              <a:xfrm>
                <a:off x="982058" y="2139656"/>
                <a:ext cx="1228725" cy="9334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Healthy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Living</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8" name="Text Box 2">
                <a:extLst>
                  <a:ext uri="{FF2B5EF4-FFF2-40B4-BE49-F238E27FC236}">
                    <a16:creationId xmlns:a16="http://schemas.microsoft.com/office/drawing/2014/main" id="{492E4740-AFF1-449C-A886-BD09A6C46E50}"/>
                  </a:ext>
                </a:extLst>
              </p:cNvPr>
              <p:cNvSpPr txBox="1">
                <a:spLocks noChangeArrowheads="1"/>
              </p:cNvSpPr>
              <p:nvPr/>
            </p:nvSpPr>
            <p:spPr bwMode="auto">
              <a:xfrm>
                <a:off x="154261" y="1518376"/>
                <a:ext cx="971550" cy="9334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Preparation for Next Stage</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id="{580ACFE9-F4B1-4B28-9A19-5E247B197073}"/>
                  </a:ext>
                </a:extLst>
              </p:cNvPr>
              <p:cNvSpPr txBox="1">
                <a:spLocks noChangeArrowheads="1"/>
              </p:cNvSpPr>
              <p:nvPr/>
            </p:nvSpPr>
            <p:spPr bwMode="auto">
              <a:xfrm>
                <a:off x="1" y="469170"/>
                <a:ext cx="1228725" cy="9334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Equality &amp; Diversity</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580200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D5F9E9F-B443-EC4C-BBED-8936FF9F39A6}"/>
              </a:ext>
            </a:extLst>
          </p:cNvPr>
          <p:cNvSpPr txBox="1"/>
          <p:nvPr/>
        </p:nvSpPr>
        <p:spPr>
          <a:xfrm>
            <a:off x="737616" y="656967"/>
            <a:ext cx="881786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The benefits of physical activity</a:t>
            </a:r>
          </a:p>
        </p:txBody>
      </p:sp>
      <p:pic>
        <p:nvPicPr>
          <p:cNvPr id="7" name="Picture Placeholder 6">
            <a:extLst>
              <a:ext uri="{FF2B5EF4-FFF2-40B4-BE49-F238E27FC236}">
                <a16:creationId xmlns:a16="http://schemas.microsoft.com/office/drawing/2014/main" id="{702C4081-8D66-4EE9-8B47-A7E811A5CF5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815127" y="2526030"/>
            <a:ext cx="4560570" cy="3040380"/>
          </a:xfrm>
          <a:prstGeom prst="snipRoundRect">
            <a:avLst>
              <a:gd name="adj1" fmla="val 20802"/>
              <a:gd name="adj2" fmla="val 0"/>
            </a:avLst>
          </a:prstGeom>
        </p:spPr>
      </p:pic>
      <p:sp>
        <p:nvSpPr>
          <p:cNvPr id="4" name="Content Placeholder 3">
            <a:extLst>
              <a:ext uri="{FF2B5EF4-FFF2-40B4-BE49-F238E27FC236}">
                <a16:creationId xmlns:a16="http://schemas.microsoft.com/office/drawing/2014/main" id="{5658D067-9233-4EE8-8772-77960B32070D}"/>
              </a:ext>
            </a:extLst>
          </p:cNvPr>
          <p:cNvSpPr>
            <a:spLocks noGrp="1"/>
          </p:cNvSpPr>
          <p:nvPr>
            <p:ph idx="4294967295"/>
          </p:nvPr>
        </p:nvSpPr>
        <p:spPr>
          <a:xfrm>
            <a:off x="5892800" y="1950628"/>
            <a:ext cx="6097269" cy="4017962"/>
          </a:xfrm>
        </p:spPr>
        <p:txBody>
          <a:bodyPr>
            <a:normAutofit lnSpcReduction="10000"/>
          </a:bodyPr>
          <a:lstStyle/>
          <a:p>
            <a:pPr>
              <a:lnSpc>
                <a:spcPct val="107000"/>
              </a:lnSpc>
              <a:spcAft>
                <a:spcPts val="800"/>
              </a:spcAft>
            </a:pPr>
            <a:r>
              <a:rPr lang="en-GB" sz="2200" dirty="0"/>
              <a:t>Children and young people who are aerobically fit have higher academic scores (PHE, 2014), (Stead and Neville, 2014). </a:t>
            </a:r>
          </a:p>
          <a:p>
            <a:pPr>
              <a:lnSpc>
                <a:spcPct val="107000"/>
              </a:lnSpc>
              <a:spcAft>
                <a:spcPts val="800"/>
              </a:spcAft>
            </a:pPr>
            <a:r>
              <a:rPr lang="en-GB" sz="2200" dirty="0"/>
              <a:t>Physical activity improves factors affecting attainment including:</a:t>
            </a:r>
          </a:p>
          <a:p>
            <a:pPr lvl="1">
              <a:lnSpc>
                <a:spcPct val="100000"/>
              </a:lnSpc>
              <a:spcAft>
                <a:spcPts val="800"/>
              </a:spcAft>
            </a:pPr>
            <a:r>
              <a:rPr lang="en-GB" sz="2200" dirty="0"/>
              <a:t>Memory, concentration and perception</a:t>
            </a:r>
          </a:p>
          <a:p>
            <a:pPr lvl="1">
              <a:lnSpc>
                <a:spcPct val="100000"/>
              </a:lnSpc>
              <a:spcAft>
                <a:spcPts val="800"/>
              </a:spcAft>
            </a:pPr>
            <a:r>
              <a:rPr lang="en-GB" sz="2200" dirty="0"/>
              <a:t>Behaviour </a:t>
            </a:r>
          </a:p>
          <a:p>
            <a:pPr lvl="1">
              <a:lnSpc>
                <a:spcPct val="100000"/>
              </a:lnSpc>
              <a:spcAft>
                <a:spcPts val="800"/>
              </a:spcAft>
            </a:pPr>
            <a:r>
              <a:rPr lang="en-GB" sz="2200" dirty="0"/>
              <a:t>Attendance </a:t>
            </a:r>
          </a:p>
          <a:p>
            <a:pPr lvl="1">
              <a:lnSpc>
                <a:spcPct val="100000"/>
              </a:lnSpc>
              <a:spcAft>
                <a:spcPts val="800"/>
              </a:spcAft>
            </a:pPr>
            <a:r>
              <a:rPr lang="en-GB" sz="2200" dirty="0"/>
              <a:t>School and college satisfaction </a:t>
            </a:r>
            <a:endParaRPr lang="en-GB" sz="2200" dirty="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85BE8CA0-8ADB-4A4F-BBC9-7C3DD6662BF3}"/>
              </a:ext>
            </a:extLst>
          </p:cNvPr>
          <p:cNvSpPr/>
          <p:nvPr/>
        </p:nvSpPr>
        <p:spPr>
          <a:xfrm>
            <a:off x="859536" y="1488963"/>
            <a:ext cx="3616696" cy="523220"/>
          </a:xfrm>
          <a:prstGeom prst="rect">
            <a:avLst/>
          </a:prstGeom>
        </p:spPr>
        <p:txBody>
          <a:bodyPr wrap="none">
            <a:spAutoFit/>
          </a:bodyPr>
          <a:lstStyle/>
          <a:p>
            <a:pPr lvl="0">
              <a:defRPr/>
            </a:pPr>
            <a:r>
              <a:rPr lang="en-US" sz="2800" b="1" dirty="0">
                <a:ea typeface="Open Sans" panose="020B0606030504020204" pitchFamily="34" charset="0"/>
                <a:cs typeface="Open Sans" panose="020B0606030504020204" pitchFamily="34" charset="0"/>
              </a:rPr>
              <a:t>Academic attainment</a:t>
            </a:r>
          </a:p>
        </p:txBody>
      </p:sp>
    </p:spTree>
    <p:extLst>
      <p:ext uri="{BB962C8B-B14F-4D97-AF65-F5344CB8AC3E}">
        <p14:creationId xmlns:p14="http://schemas.microsoft.com/office/powerpoint/2010/main" val="1845385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Don't like sport child">
            <a:extLst>
              <a:ext uri="{FF2B5EF4-FFF2-40B4-BE49-F238E27FC236}">
                <a16:creationId xmlns:a16="http://schemas.microsoft.com/office/drawing/2014/main" id="{2AFF0CE3-FB83-48AF-BF0C-A0AF37003E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5485" y="1983942"/>
            <a:ext cx="725805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38E1195-50FE-426F-9D37-8FCEDD2926AB}"/>
              </a:ext>
            </a:extLst>
          </p:cNvPr>
          <p:cNvSpPr txBox="1"/>
          <p:nvPr/>
        </p:nvSpPr>
        <p:spPr>
          <a:xfrm>
            <a:off x="445477" y="537392"/>
            <a:ext cx="662353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Our brains get active when we are…</a:t>
            </a:r>
          </a:p>
        </p:txBody>
      </p:sp>
    </p:spTree>
    <p:extLst>
      <p:ext uri="{BB962C8B-B14F-4D97-AF65-F5344CB8AC3E}">
        <p14:creationId xmlns:p14="http://schemas.microsoft.com/office/powerpoint/2010/main" val="85806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07D322D-5C58-4EAB-81E0-B3F1E5349264}"/>
              </a:ext>
            </a:extLst>
          </p:cNvPr>
          <p:cNvGrpSpPr/>
          <p:nvPr/>
        </p:nvGrpSpPr>
        <p:grpSpPr>
          <a:xfrm>
            <a:off x="421821" y="350191"/>
            <a:ext cx="11348357" cy="5735587"/>
            <a:chOff x="0" y="0"/>
            <a:chExt cx="7439025" cy="3929380"/>
          </a:xfrm>
        </p:grpSpPr>
        <p:sp>
          <p:nvSpPr>
            <p:cNvPr id="6" name="Text Box 2">
              <a:extLst>
                <a:ext uri="{FF2B5EF4-FFF2-40B4-BE49-F238E27FC236}">
                  <a16:creationId xmlns:a16="http://schemas.microsoft.com/office/drawing/2014/main" id="{C6BB65C9-7EE9-455D-BD53-AF13C11499F8}"/>
                </a:ext>
              </a:extLst>
            </p:cNvPr>
            <p:cNvSpPr txBox="1">
              <a:spLocks noChangeArrowheads="1"/>
            </p:cNvSpPr>
            <p:nvPr/>
          </p:nvSpPr>
          <p:spPr bwMode="auto">
            <a:xfrm>
              <a:off x="4781549" y="1042987"/>
              <a:ext cx="2638425" cy="1524000"/>
            </a:xfrm>
            <a:prstGeom prst="rect">
              <a:avLst/>
            </a:prstGeom>
            <a:solidFill>
              <a:srgbClr val="FFFFFF"/>
            </a:solidFill>
            <a:ln w="28575">
              <a:solidFill>
                <a:srgbClr val="FF6699"/>
              </a:solidFill>
              <a:miter lim="800000"/>
              <a:headEnd/>
              <a:tailEnd/>
            </a:ln>
          </p:spPr>
          <p:txBody>
            <a:bodyPr rot="0" vert="horz" wrap="square" lIns="91440" tIns="45720" rIns="91440" bIns="45720"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Times New Roman" panose="02020603050405020304" pitchFamily="18" charset="0"/>
                  <a:cs typeface="+mn-cs"/>
                </a:rPr>
                <a:t>Physical health</a:t>
              </a: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Times New Roman" panose="02020603050405020304" pitchFamily="18" charset="0"/>
                  <a:cs typeface="+mn-cs"/>
                </a:rPr>
                <a:t>Mental health &amp; emotional wellbeing</a:t>
              </a: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Times New Roman" panose="02020603050405020304" pitchFamily="18" charset="0"/>
                  <a:cs typeface="+mn-cs"/>
                </a:rPr>
                <a:t>Social interaction and integration </a:t>
              </a: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Times New Roman" panose="02020603050405020304" pitchFamily="18" charset="0"/>
                  <a:cs typeface="+mn-cs"/>
                </a:rPr>
                <a:t>Raised aspirations</a:t>
              </a: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Times New Roman" panose="02020603050405020304" pitchFamily="18" charset="0"/>
                  <a:cs typeface="+mn-cs"/>
                </a:rPr>
                <a:t>Enhanced leadership </a:t>
              </a: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Times New Roman" panose="02020603050405020304" pitchFamily="18" charset="0"/>
                  <a:cs typeface="+mn-cs"/>
                </a:rPr>
                <a:t>Improved communication skills </a:t>
              </a: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Times New Roman" panose="02020603050405020304" pitchFamily="18" charset="0"/>
                  <a:cs typeface="+mn-cs"/>
                </a:rPr>
                <a:t>Positive behaviours </a:t>
              </a: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Times New Roman" panose="02020603050405020304" pitchFamily="18" charset="0"/>
                  <a:cs typeface="+mn-cs"/>
                </a:rPr>
                <a:t>Greater morality</a:t>
              </a: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7" name="Picture 6" descr="https://www.teachertoolkit.co.uk/wp-content/uploads/2019/01/Screenshot-2019-01-14-at-10.39.13-1024x454.png">
              <a:extLst>
                <a:ext uri="{FF2B5EF4-FFF2-40B4-BE49-F238E27FC236}">
                  <a16:creationId xmlns:a16="http://schemas.microsoft.com/office/drawing/2014/main" id="{F1C022F4-87BF-4BC2-8947-92E194A3680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bwMode="auto">
            <a:xfrm>
              <a:off x="0" y="0"/>
              <a:ext cx="4766945" cy="3929380"/>
            </a:xfrm>
            <a:prstGeom prst="rect">
              <a:avLst/>
            </a:prstGeom>
            <a:noFill/>
            <a:ln>
              <a:noFill/>
            </a:ln>
            <a:extLst>
              <a:ext uri="{53640926-AAD7-44D8-BBD7-CCE9431645EC}">
                <a14:shadowObscured xmlns:a14="http://schemas.microsoft.com/office/drawing/2010/main"/>
              </a:ext>
            </a:extLst>
          </p:spPr>
        </p:pic>
        <p:sp>
          <p:nvSpPr>
            <p:cNvPr id="8" name="Text Box 2">
              <a:extLst>
                <a:ext uri="{FF2B5EF4-FFF2-40B4-BE49-F238E27FC236}">
                  <a16:creationId xmlns:a16="http://schemas.microsoft.com/office/drawing/2014/main" id="{DA285D0F-97C5-4728-8CD0-EA38020CF773}"/>
                </a:ext>
              </a:extLst>
            </p:cNvPr>
            <p:cNvSpPr txBox="1">
              <a:spLocks noChangeArrowheads="1"/>
            </p:cNvSpPr>
            <p:nvPr/>
          </p:nvSpPr>
          <p:spPr bwMode="auto">
            <a:xfrm>
              <a:off x="4762500" y="85725"/>
              <a:ext cx="2676525" cy="866775"/>
            </a:xfrm>
            <a:prstGeom prst="rect">
              <a:avLst/>
            </a:prstGeom>
            <a:solidFill>
              <a:srgbClr val="FFFFFF"/>
            </a:solidFill>
            <a:ln w="28575">
              <a:solidFill>
                <a:srgbClr val="7030A0"/>
              </a:solidFill>
              <a:miter lim="800000"/>
              <a:headEnd/>
              <a:tailEnd/>
            </a:ln>
          </p:spPr>
          <p:txBody>
            <a:bodyPr rot="0" vert="horz" wrap="square" lIns="91440" tIns="45720" rIns="91440" bIns="45720" anchor="t" anchorCtr="0">
              <a:noAutofit/>
            </a:bodyPr>
            <a:lstStyle/>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2286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pitchFamily="34" charset="0"/>
                  <a:ea typeface="Calibri" panose="020F0502020204030204" pitchFamily="34" charset="0"/>
                  <a:cs typeface="Times New Roman" panose="02020603050405020304" pitchFamily="18" charset="0"/>
                </a:rPr>
                <a:t>Memory, concentration, perception</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2286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pitchFamily="34" charset="0"/>
                  <a:ea typeface="Calibri" panose="020F0502020204030204" pitchFamily="34" charset="0"/>
                  <a:cs typeface="Times New Roman" panose="02020603050405020304" pitchFamily="18" charset="0"/>
                </a:rPr>
                <a:t>Behaviour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2286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pitchFamily="34" charset="0"/>
                  <a:ea typeface="Calibri" panose="020F0502020204030204" pitchFamily="34" charset="0"/>
                  <a:cs typeface="Times New Roman" panose="02020603050405020304" pitchFamily="18" charset="0"/>
                </a:rPr>
                <a:t>Attendance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228600" algn="l"/>
                </a:tabLst>
                <a:defRPr/>
              </a:pPr>
              <a:r>
                <a:rPr kumimoji="0" lang="en-GB" sz="1800" b="0" i="0" u="none" strike="noStrike" kern="1200" cap="none" spc="0" normalizeH="0" baseline="0" noProof="0" dirty="0">
                  <a:ln>
                    <a:noFill/>
                  </a:ln>
                  <a:solidFill>
                    <a:srgbClr val="203864"/>
                  </a:solidFill>
                  <a:effectLst/>
                  <a:uLnTx/>
                  <a:uFillTx/>
                  <a:latin typeface="Calibri" panose="020F0502020204030204" pitchFamily="34" charset="0"/>
                  <a:ea typeface="Calibri" panose="020F0502020204030204" pitchFamily="34" charset="0"/>
                  <a:cs typeface="Times New Roman" panose="02020603050405020304" pitchFamily="18" charset="0"/>
                </a:rPr>
                <a:t>School and college satisfaction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2">
              <a:extLst>
                <a:ext uri="{FF2B5EF4-FFF2-40B4-BE49-F238E27FC236}">
                  <a16:creationId xmlns:a16="http://schemas.microsoft.com/office/drawing/2014/main" id="{7F29B686-6153-426F-A132-4BEBD09A9826}"/>
                </a:ext>
              </a:extLst>
            </p:cNvPr>
            <p:cNvSpPr txBox="1">
              <a:spLocks noChangeArrowheads="1"/>
            </p:cNvSpPr>
            <p:nvPr/>
          </p:nvSpPr>
          <p:spPr bwMode="auto">
            <a:xfrm>
              <a:off x="4781550" y="2657475"/>
              <a:ext cx="2638425" cy="1143000"/>
            </a:xfrm>
            <a:prstGeom prst="rect">
              <a:avLst/>
            </a:prstGeom>
            <a:solidFill>
              <a:srgbClr val="FFFFFF"/>
            </a:solidFill>
            <a:ln w="28575">
              <a:solidFill>
                <a:schemeClr val="accent6">
                  <a:lumMod val="60000"/>
                  <a:lumOff val="40000"/>
                </a:schemeClr>
              </a:solidFill>
              <a:miter lim="800000"/>
              <a:headEnd/>
              <a:tailEnd/>
            </a:ln>
          </p:spPr>
          <p:txBody>
            <a:bodyPr rot="0" vert="horz" wrap="square" lIns="91440" tIns="45720" rIns="91440" bIns="45720"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Times New Roman" panose="02020603050405020304" pitchFamily="18" charset="0"/>
                  <a:cs typeface="+mn-cs"/>
                </a:rPr>
                <a:t>Planning of PESP to contribute to SIDP</a:t>
              </a: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Times New Roman" panose="02020603050405020304" pitchFamily="18" charset="0"/>
                  <a:cs typeface="+mn-cs"/>
                </a:rPr>
                <a:t>Staff CPD for PE</a:t>
              </a: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Times New Roman" panose="02020603050405020304" pitchFamily="18" charset="0"/>
                  <a:cs typeface="+mn-cs"/>
                </a:rPr>
                <a:t>Management of external coaches</a:t>
              </a: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Times New Roman" panose="02020603050405020304" pitchFamily="18" charset="0"/>
                  <a:cs typeface="+mn-cs"/>
                </a:rPr>
                <a:t>Staff wellbeing</a:t>
              </a: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rgbClr val="203864"/>
                  </a:solidFill>
                  <a:effectLst/>
                  <a:uLnTx/>
                  <a:uFillTx/>
                  <a:latin typeface="Calibri" panose="020F0502020204030204"/>
                  <a:ea typeface="Times New Roman" panose="02020603050405020304" pitchFamily="18" charset="0"/>
                  <a:cs typeface="+mn-cs"/>
                </a:rPr>
                <a:t>Governor input</a:t>
              </a: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grpSp>
    </p:spTree>
    <p:extLst>
      <p:ext uri="{BB962C8B-B14F-4D97-AF65-F5344CB8AC3E}">
        <p14:creationId xmlns:p14="http://schemas.microsoft.com/office/powerpoint/2010/main" val="1491619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E8D6F4-4F79-4FD2-BB05-B6969DEA53C7}"/>
              </a:ext>
            </a:extLst>
          </p:cNvPr>
          <p:cNvSpPr>
            <a:spLocks noGrp="1"/>
          </p:cNvSpPr>
          <p:nvPr>
            <p:ph type="title"/>
          </p:nvPr>
        </p:nvSpPr>
        <p:spPr>
          <a:xfrm>
            <a:off x="1135380" y="1710056"/>
            <a:ext cx="10515600" cy="2852737"/>
          </a:xfrm>
        </p:spPr>
        <p:txBody>
          <a:bodyPr anchor="b">
            <a:normAutofit/>
          </a:bodyPr>
          <a:lstStyle/>
          <a:p>
            <a:r>
              <a:rPr lang="en-GB" dirty="0"/>
              <a:t>How did physical activity habits change during lockdown?</a:t>
            </a:r>
          </a:p>
        </p:txBody>
      </p:sp>
      <p:pic>
        <p:nvPicPr>
          <p:cNvPr id="3" name="Picture 2">
            <a:extLst>
              <a:ext uri="{FF2B5EF4-FFF2-40B4-BE49-F238E27FC236}">
                <a16:creationId xmlns:a16="http://schemas.microsoft.com/office/drawing/2014/main" id="{EE1A1892-8D61-4E35-8D81-3AAD55A0D5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67205"/>
            <a:ext cx="12192000" cy="1286189"/>
          </a:xfrm>
          <a:prstGeom prst="rect">
            <a:avLst/>
          </a:prstGeom>
        </p:spPr>
      </p:pic>
    </p:spTree>
    <p:extLst>
      <p:ext uri="{BB962C8B-B14F-4D97-AF65-F5344CB8AC3E}">
        <p14:creationId xmlns:p14="http://schemas.microsoft.com/office/powerpoint/2010/main" val="58508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C302-8C78-4187-AB84-73A43D9AAE97}"/>
              </a:ext>
            </a:extLst>
          </p:cNvPr>
          <p:cNvSpPr>
            <a:spLocks noGrp="1"/>
          </p:cNvSpPr>
          <p:nvPr>
            <p:ph type="title"/>
          </p:nvPr>
        </p:nvSpPr>
        <p:spPr/>
        <p:txBody>
          <a:bodyPr/>
          <a:lstStyle/>
          <a:p>
            <a:r>
              <a:rPr lang="en-GB" dirty="0">
                <a:cs typeface="Poppins SemiBold"/>
              </a:rPr>
              <a:t>Activity levels were lower in lockdown</a:t>
            </a:r>
          </a:p>
        </p:txBody>
      </p:sp>
      <p:sp>
        <p:nvSpPr>
          <p:cNvPr id="7" name="Content Placeholder 1">
            <a:extLst>
              <a:ext uri="{FF2B5EF4-FFF2-40B4-BE49-F238E27FC236}">
                <a16:creationId xmlns:a16="http://schemas.microsoft.com/office/drawing/2014/main" id="{46431732-307E-4D22-AF46-E03338FE10B9}"/>
              </a:ext>
            </a:extLst>
          </p:cNvPr>
          <p:cNvSpPr txBox="1">
            <a:spLocks/>
          </p:cNvSpPr>
          <p:nvPr/>
        </p:nvSpPr>
        <p:spPr>
          <a:xfrm>
            <a:off x="6788459" y="1561203"/>
            <a:ext cx="5520096" cy="1515924"/>
          </a:xfrm>
          <a:prstGeom prst="rect">
            <a:avLst/>
          </a:prstGeom>
        </p:spPr>
        <p:txBody>
          <a:bodyPr vert="horz" lIns="0" tIns="0" rIns="0" bIns="0" rtlCol="0" anchor="t">
            <a:normAutofit/>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ts val="2507"/>
              </a:lnSpc>
              <a:spcBef>
                <a:spcPts val="1000"/>
              </a:spcBef>
              <a:spcAft>
                <a:spcPts val="0"/>
              </a:spcAft>
              <a:buClrTx/>
              <a:buSzTx/>
              <a:buFont typeface="Arial" panose="020B0604020202020204" pitchFamily="34" charset="0"/>
              <a:buNone/>
              <a:tabLst/>
              <a:defRPr/>
            </a:pPr>
            <a:r>
              <a:rPr kumimoji="0" lang="en-GB" sz="2667" b="1" i="0" u="none" strike="noStrike" kern="1200" cap="none" spc="0" normalizeH="0" baseline="0" noProof="0" dirty="0">
                <a:ln>
                  <a:noFill/>
                </a:ln>
                <a:effectLst/>
                <a:uLnTx/>
                <a:uFillTx/>
                <a:latin typeface="+mn-lt"/>
                <a:ea typeface="+mn-ea"/>
                <a:cs typeface="Poppins Light"/>
              </a:rPr>
              <a:t>Less active </a:t>
            </a:r>
            <a:endParaRPr kumimoji="0" lang="en-GB" sz="2667" b="1" i="0" u="none" strike="noStrike" kern="1200" cap="none" spc="0" normalizeH="0" baseline="0" noProof="0" dirty="0">
              <a:ln>
                <a:noFill/>
              </a:ln>
              <a:effectLst/>
              <a:uLnTx/>
              <a:uFillTx/>
              <a:latin typeface="+mn-lt"/>
              <a:ea typeface="+mn-ea"/>
            </a:endParaRPr>
          </a:p>
          <a:p>
            <a:pPr marL="0" marR="0" lvl="0" indent="0" algn="l" defTabSz="1219170" rtl="0" eaLnBrk="1" fontAlgn="auto" latinLnBrk="0" hangingPunct="1">
              <a:lnSpc>
                <a:spcPts val="2507"/>
              </a:lnSpc>
              <a:spcBef>
                <a:spcPts val="1000"/>
              </a:spcBef>
              <a:spcAft>
                <a:spcPts val="0"/>
              </a:spcAft>
              <a:buClrTx/>
              <a:buSzTx/>
              <a:buFont typeface="Arial" panose="020B0604020202020204" pitchFamily="34" charset="0"/>
              <a:buNone/>
              <a:tabLst/>
              <a:defRPr/>
            </a:pPr>
            <a:r>
              <a:rPr kumimoji="0" lang="en-GB" sz="1867" b="0" i="0" u="none" strike="noStrike" kern="1200" cap="none" spc="0" normalizeH="0" baseline="0" noProof="0" dirty="0">
                <a:ln>
                  <a:noFill/>
                </a:ln>
                <a:effectLst/>
                <a:uLnTx/>
                <a:uFillTx/>
                <a:latin typeface="+mn-lt"/>
                <a:ea typeface="+mn-ea"/>
                <a:cs typeface="Poppins Light"/>
              </a:rPr>
              <a:t>Doing less than 30mins activity a day</a:t>
            </a:r>
            <a:endParaRPr kumimoji="0" lang="en-US" sz="1867" b="0" i="0" u="none" strike="noStrike" kern="1200" cap="none" spc="0" normalizeH="0" baseline="0" noProof="0" dirty="0">
              <a:ln>
                <a:noFill/>
              </a:ln>
              <a:effectLst/>
              <a:uLnTx/>
              <a:uFillTx/>
              <a:latin typeface="+mn-lt"/>
              <a:ea typeface="+mn-ea"/>
              <a:cs typeface="Poppins Light"/>
            </a:endParaRPr>
          </a:p>
        </p:txBody>
      </p:sp>
      <p:sp>
        <p:nvSpPr>
          <p:cNvPr id="8" name="Content Placeholder 1">
            <a:extLst>
              <a:ext uri="{FF2B5EF4-FFF2-40B4-BE49-F238E27FC236}">
                <a16:creationId xmlns:a16="http://schemas.microsoft.com/office/drawing/2014/main" id="{D7385D63-4BFB-4209-A854-58853203EA43}"/>
              </a:ext>
            </a:extLst>
          </p:cNvPr>
          <p:cNvSpPr txBox="1">
            <a:spLocks/>
          </p:cNvSpPr>
          <p:nvPr/>
        </p:nvSpPr>
        <p:spPr>
          <a:xfrm>
            <a:off x="1360906" y="5817992"/>
            <a:ext cx="4735094" cy="617552"/>
          </a:xfrm>
          <a:prstGeom prst="rect">
            <a:avLst/>
          </a:prstGeom>
        </p:spPr>
        <p:txBody>
          <a:bodyPr vert="horz" lIns="0" tIns="0" rIns="0" bIns="0" rtlCol="0" anchor="t">
            <a:noAutofit/>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ts val="2507"/>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Poppins Light"/>
              </a:rPr>
              <a:t>*Source:  Active Lives Child Survey data 2018/2019</a:t>
            </a:r>
            <a:br>
              <a:rPr kumimoji="0" lang="en-GB" sz="1200" b="0" i="0" u="none" strike="noStrike" kern="1200" cap="none" spc="0" normalizeH="0" baseline="0" noProof="0" dirty="0">
                <a:ln>
                  <a:noFill/>
                </a:ln>
                <a:solidFill>
                  <a:srgbClr val="000000"/>
                </a:solidFill>
                <a:effectLst/>
                <a:uLnTx/>
                <a:uFillTx/>
                <a:latin typeface="+mn-lt"/>
                <a:ea typeface="+mn-ea"/>
                <a:cs typeface="Poppins Light"/>
              </a:rPr>
            </a:br>
            <a:r>
              <a:rPr kumimoji="0" lang="en-GB" sz="1200" b="0" i="0" u="none" strike="noStrike" kern="1200" cap="none" spc="0" normalizeH="0" baseline="0" noProof="0" dirty="0">
                <a:ln>
                  <a:noFill/>
                </a:ln>
                <a:solidFill>
                  <a:srgbClr val="000000"/>
                </a:solidFill>
                <a:effectLst/>
                <a:uLnTx/>
                <a:uFillTx/>
                <a:latin typeface="+mn-lt"/>
                <a:ea typeface="+mn-ea"/>
                <a:cs typeface="Poppins Light"/>
              </a:rPr>
              <a:t>** Source: COVID-19 Physical Activity Tracker (Sport England), 2020</a:t>
            </a:r>
          </a:p>
          <a:p>
            <a:pPr marL="0" marR="0" lvl="0" indent="0" algn="l" defTabSz="1219170" rtl="0" eaLnBrk="1" fontAlgn="auto" latinLnBrk="0" hangingPunct="1">
              <a:lnSpc>
                <a:spcPts val="2507"/>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3F69"/>
              </a:solidFill>
              <a:effectLst/>
              <a:uLnTx/>
              <a:uFillTx/>
              <a:latin typeface="+mn-lt"/>
              <a:ea typeface="+mn-ea"/>
            </a:endParaRPr>
          </a:p>
        </p:txBody>
      </p:sp>
      <p:sp>
        <p:nvSpPr>
          <p:cNvPr id="9" name="Content Placeholder 1">
            <a:extLst>
              <a:ext uri="{FF2B5EF4-FFF2-40B4-BE49-F238E27FC236}">
                <a16:creationId xmlns:a16="http://schemas.microsoft.com/office/drawing/2014/main" id="{7BB060FE-6ED8-4FF5-B16D-5B544D5DFBFE}"/>
              </a:ext>
            </a:extLst>
          </p:cNvPr>
          <p:cNvSpPr txBox="1">
            <a:spLocks/>
          </p:cNvSpPr>
          <p:nvPr/>
        </p:nvSpPr>
        <p:spPr>
          <a:xfrm>
            <a:off x="676695" y="1559675"/>
            <a:ext cx="4930429" cy="1515924"/>
          </a:xfrm>
          <a:prstGeom prst="rect">
            <a:avLst/>
          </a:prstGeom>
        </p:spPr>
        <p:txBody>
          <a:bodyPr vert="horz" lIns="0" tIns="0" rIns="0" bIns="0" rtlCol="0" anchor="t">
            <a:normAutofit/>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ts val="2507"/>
              </a:lnSpc>
              <a:spcBef>
                <a:spcPts val="1000"/>
              </a:spcBef>
              <a:spcAft>
                <a:spcPts val="0"/>
              </a:spcAft>
              <a:buClrTx/>
              <a:buSzTx/>
              <a:buFont typeface="Arial" panose="020B0604020202020204" pitchFamily="34" charset="0"/>
              <a:buNone/>
              <a:tabLst/>
              <a:defRPr/>
            </a:pPr>
            <a:r>
              <a:rPr kumimoji="0" lang="en-GB" sz="2667" b="1" i="0" u="none" strike="noStrike" kern="1200" cap="none" spc="0" normalizeH="0" baseline="0" noProof="0" dirty="0">
                <a:ln>
                  <a:noFill/>
                </a:ln>
                <a:effectLst/>
                <a:uLnTx/>
                <a:uFillTx/>
                <a:latin typeface="+mn-lt"/>
                <a:ea typeface="+mn-ea"/>
                <a:cs typeface="Poppins Light"/>
              </a:rPr>
              <a:t>Active</a:t>
            </a:r>
          </a:p>
          <a:p>
            <a:pPr marL="0" marR="0" lvl="0" indent="0" algn="l" defTabSz="1219170" rtl="0" eaLnBrk="1" fontAlgn="auto" latinLnBrk="0" hangingPunct="1">
              <a:lnSpc>
                <a:spcPts val="2507"/>
              </a:lnSpc>
              <a:spcBef>
                <a:spcPts val="1000"/>
              </a:spcBef>
              <a:spcAft>
                <a:spcPts val="0"/>
              </a:spcAft>
              <a:buClrTx/>
              <a:buSzTx/>
              <a:buFont typeface="Arial" panose="020B0604020202020204" pitchFamily="34" charset="0"/>
              <a:buNone/>
              <a:tabLst/>
              <a:defRPr/>
            </a:pPr>
            <a:r>
              <a:rPr kumimoji="0" lang="en-GB" sz="1867" b="0" i="0" u="none" strike="noStrike" kern="1200" cap="none" spc="0" normalizeH="0" baseline="0" noProof="0" dirty="0">
                <a:ln>
                  <a:noFill/>
                </a:ln>
                <a:effectLst/>
                <a:uLnTx/>
                <a:uFillTx/>
                <a:latin typeface="+mn-lt"/>
                <a:ea typeface="+mn-ea"/>
                <a:cs typeface="Poppins Light"/>
              </a:rPr>
              <a:t>Doing an average of 60mins or more of activity a day (CMO Guidelines)</a:t>
            </a:r>
            <a:endParaRPr kumimoji="0" lang="en-US" sz="1867" b="0" i="0" u="none" strike="noStrike" kern="1200" cap="none" spc="0" normalizeH="0" baseline="0" noProof="0" dirty="0">
              <a:ln>
                <a:noFill/>
              </a:ln>
              <a:effectLst/>
              <a:uLnTx/>
              <a:uFillTx/>
              <a:latin typeface="+mn-lt"/>
              <a:ea typeface="+mn-ea"/>
              <a:cs typeface="Poppins Light"/>
            </a:endParaRPr>
          </a:p>
        </p:txBody>
      </p:sp>
      <p:sp>
        <p:nvSpPr>
          <p:cNvPr id="106" name="Round Diagonal Corner of Rectangle 8">
            <a:extLst>
              <a:ext uri="{FF2B5EF4-FFF2-40B4-BE49-F238E27FC236}">
                <a16:creationId xmlns:a16="http://schemas.microsoft.com/office/drawing/2014/main" id="{23D1B16B-14D0-4ADD-B78F-026D588727AE}"/>
              </a:ext>
            </a:extLst>
          </p:cNvPr>
          <p:cNvSpPr/>
          <p:nvPr/>
        </p:nvSpPr>
        <p:spPr>
          <a:xfrm>
            <a:off x="496431" y="2809623"/>
            <a:ext cx="4817548" cy="2609691"/>
          </a:xfrm>
          <a:prstGeom prst="round2DiagRect">
            <a:avLst>
              <a:gd name="adj1" fmla="val 37667"/>
              <a:gd name="adj2" fmla="val 0"/>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240000" tIns="192000" rtlCol="0" anchor="ctr" anchorCtr="0">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44952"/>
                </a:solidFill>
                <a:effectLst/>
                <a:uLnTx/>
                <a:uFillTx/>
                <a:ea typeface="+mn-ea"/>
                <a:cs typeface="Poppins SemiBold"/>
              </a:rPr>
              <a:t>46.8% Pre-COVID*</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44952"/>
              </a:solidFill>
              <a:effectLst/>
              <a:uLnTx/>
              <a:uFillTx/>
              <a:ea typeface="+mn-ea"/>
              <a:cs typeface="Poppins SemiBold"/>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B05B3"/>
                </a:solidFill>
                <a:effectLst/>
                <a:uLnTx/>
                <a:uFillTx/>
                <a:ea typeface="+mn-ea"/>
                <a:cs typeface="Poppins SemiBold"/>
              </a:rPr>
              <a:t>19% In Lockdown**</a:t>
            </a:r>
            <a:endParaRPr kumimoji="0" lang="en-US" sz="3200" b="1" i="0" u="none" strike="noStrike" kern="1200" cap="none" spc="0" normalizeH="0" baseline="0" noProof="0" dirty="0">
              <a:ln>
                <a:noFill/>
              </a:ln>
              <a:solidFill>
                <a:srgbClr val="CB05B3"/>
              </a:solidFill>
              <a:effectLst/>
              <a:uLnTx/>
              <a:uFillTx/>
              <a:ea typeface="+mn-ea"/>
              <a:cs typeface="Poppins SemiBold" panose="02000000000000000000" pitchFamily="2" charset="77"/>
            </a:endParaRPr>
          </a:p>
        </p:txBody>
      </p:sp>
      <p:sp>
        <p:nvSpPr>
          <p:cNvPr id="130" name="Round Diagonal Corner of Rectangle 8">
            <a:extLst>
              <a:ext uri="{FF2B5EF4-FFF2-40B4-BE49-F238E27FC236}">
                <a16:creationId xmlns:a16="http://schemas.microsoft.com/office/drawing/2014/main" id="{42BBA10B-A578-4A56-A02A-8F836E234390}"/>
              </a:ext>
            </a:extLst>
          </p:cNvPr>
          <p:cNvSpPr/>
          <p:nvPr/>
        </p:nvSpPr>
        <p:spPr>
          <a:xfrm>
            <a:off x="6495314" y="2831585"/>
            <a:ext cx="4817548" cy="2609691"/>
          </a:xfrm>
          <a:prstGeom prst="round2DiagRect">
            <a:avLst>
              <a:gd name="adj1" fmla="val 33287"/>
              <a:gd name="adj2" fmla="val 0"/>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240000" tIns="192000" rtlCol="0" anchor="ctr" anchorCtr="0">
            <a:norm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44952"/>
                </a:solidFill>
                <a:effectLst/>
                <a:uLnTx/>
                <a:uFillTx/>
                <a:ea typeface="+mn-ea"/>
                <a:cs typeface="Poppins SemiBold"/>
              </a:rPr>
              <a:t>29% Pre-COVID*</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44952"/>
              </a:solidFill>
              <a:effectLst/>
              <a:uLnTx/>
              <a:uFillTx/>
              <a:ea typeface="+mn-ea"/>
              <a:cs typeface="Poppins SemiBold"/>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B05B3"/>
                </a:solidFill>
                <a:effectLst/>
                <a:uLnTx/>
                <a:uFillTx/>
                <a:ea typeface="+mn-ea"/>
                <a:cs typeface="Poppins SemiBold"/>
              </a:rPr>
              <a:t>43% In Lockdown**</a:t>
            </a:r>
            <a:endParaRPr kumimoji="0" lang="en-US" sz="3200" b="1" i="0" u="none" strike="noStrike" kern="1200" cap="none" spc="0" normalizeH="0" baseline="0" noProof="0" dirty="0">
              <a:ln>
                <a:noFill/>
              </a:ln>
              <a:solidFill>
                <a:srgbClr val="CB05B3"/>
              </a:solidFill>
              <a:effectLst/>
              <a:uLnTx/>
              <a:uFillTx/>
              <a:ea typeface="+mn-ea"/>
              <a:cs typeface="Poppins SemiBold" panose="02000000000000000000" pitchFamily="2" charset="77"/>
            </a:endParaRPr>
          </a:p>
        </p:txBody>
      </p:sp>
      <p:pic>
        <p:nvPicPr>
          <p:cNvPr id="10" name="Graphic 9">
            <a:extLst>
              <a:ext uri="{FF2B5EF4-FFF2-40B4-BE49-F238E27FC236}">
                <a16:creationId xmlns:a16="http://schemas.microsoft.com/office/drawing/2014/main" id="{0AA82199-7690-4A1F-B725-4E7EFC64D2B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5919" y="5985271"/>
            <a:ext cx="926164" cy="282995"/>
          </a:xfrm>
          <a:prstGeom prst="rect">
            <a:avLst/>
          </a:prstGeom>
        </p:spPr>
      </p:pic>
    </p:spTree>
    <p:extLst>
      <p:ext uri="{BB962C8B-B14F-4D97-AF65-F5344CB8AC3E}">
        <p14:creationId xmlns:p14="http://schemas.microsoft.com/office/powerpoint/2010/main" val="2566743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val 60">
            <a:extLst>
              <a:ext uri="{FF2B5EF4-FFF2-40B4-BE49-F238E27FC236}">
                <a16:creationId xmlns:a16="http://schemas.microsoft.com/office/drawing/2014/main" id="{FF3DB4FA-F5DE-D849-9639-36D4631F94A1}"/>
              </a:ext>
            </a:extLst>
          </p:cNvPr>
          <p:cNvSpPr/>
          <p:nvPr/>
        </p:nvSpPr>
        <p:spPr>
          <a:xfrm>
            <a:off x="9533595" y="2723900"/>
            <a:ext cx="1270597" cy="12705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Light" pitchFamily="2" charset="77"/>
              <a:ea typeface="+mn-ea"/>
              <a:cs typeface="+mn-cs"/>
            </a:endParaRPr>
          </a:p>
        </p:txBody>
      </p:sp>
      <p:sp>
        <p:nvSpPr>
          <p:cNvPr id="63" name="Title 2">
            <a:extLst>
              <a:ext uri="{FF2B5EF4-FFF2-40B4-BE49-F238E27FC236}">
                <a16:creationId xmlns:a16="http://schemas.microsoft.com/office/drawing/2014/main" id="{EC082D97-5D94-0A42-8A41-2C19B724198F}"/>
              </a:ext>
            </a:extLst>
          </p:cNvPr>
          <p:cNvSpPr>
            <a:spLocks noGrp="1"/>
          </p:cNvSpPr>
          <p:nvPr>
            <p:ph type="title"/>
          </p:nvPr>
        </p:nvSpPr>
        <p:spPr>
          <a:xfrm>
            <a:off x="1008923" y="433728"/>
            <a:ext cx="8375107" cy="1325563"/>
          </a:xfrm>
          <a:prstGeom prst="rect">
            <a:avLst/>
          </a:prstGeom>
        </p:spPr>
        <p:txBody>
          <a:bodyPr>
            <a:noAutofit/>
          </a:bodyPr>
          <a:lstStyle/>
          <a:p>
            <a:r>
              <a:rPr lang="en-US" sz="3500" dirty="0">
                <a:cs typeface="Poppins SemiBold"/>
              </a:rPr>
              <a:t>Lockdown led to unprecedented disruption &amp; behavior change in physical activity</a:t>
            </a:r>
          </a:p>
        </p:txBody>
      </p:sp>
      <p:pic>
        <p:nvPicPr>
          <p:cNvPr id="65" name="Graphic 64">
            <a:extLst>
              <a:ext uri="{FF2B5EF4-FFF2-40B4-BE49-F238E27FC236}">
                <a16:creationId xmlns:a16="http://schemas.microsoft.com/office/drawing/2014/main" id="{ED7D0421-AAA5-9045-A974-9FD6095836B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3487" y="6070057"/>
            <a:ext cx="926164" cy="282995"/>
          </a:xfrm>
          <a:prstGeom prst="rect">
            <a:avLst/>
          </a:prstGeom>
        </p:spPr>
      </p:pic>
      <p:sp>
        <p:nvSpPr>
          <p:cNvPr id="4" name="Oval 3">
            <a:extLst>
              <a:ext uri="{FF2B5EF4-FFF2-40B4-BE49-F238E27FC236}">
                <a16:creationId xmlns:a16="http://schemas.microsoft.com/office/drawing/2014/main" id="{FACBD6B2-AA44-40A8-8F65-33D1CCA3A661}"/>
              </a:ext>
            </a:extLst>
          </p:cNvPr>
          <p:cNvSpPr/>
          <p:nvPr/>
        </p:nvSpPr>
        <p:spPr>
          <a:xfrm>
            <a:off x="5031827" y="3359222"/>
            <a:ext cx="1270597" cy="12705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Light" pitchFamily="2" charset="77"/>
              <a:ea typeface="+mn-ea"/>
              <a:cs typeface="+mn-cs"/>
            </a:endParaRPr>
          </a:p>
        </p:txBody>
      </p:sp>
      <p:sp>
        <p:nvSpPr>
          <p:cNvPr id="5" name="TextBox 4">
            <a:extLst>
              <a:ext uri="{FF2B5EF4-FFF2-40B4-BE49-F238E27FC236}">
                <a16:creationId xmlns:a16="http://schemas.microsoft.com/office/drawing/2014/main" id="{22CD3A62-BD0E-41C3-B739-C5C5C4A52508}"/>
              </a:ext>
            </a:extLst>
          </p:cNvPr>
          <p:cNvSpPr txBox="1"/>
          <p:nvPr/>
        </p:nvSpPr>
        <p:spPr>
          <a:xfrm>
            <a:off x="1169651" y="5980721"/>
            <a:ext cx="7338060"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a:rPr>
              <a:t>Source: Childrens Experience of physical activity in lockdown, Sport England (July 2020).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a:rPr>
              <a:t>                  Interviews conducted with 1,164 7-16-year </a:t>
            </a:r>
            <a:r>
              <a:rPr kumimoji="0" lang="en-US" sz="1200" b="0" i="0" u="none" strike="noStrike" kern="1200" cap="none" spc="0" normalizeH="0" baseline="0" noProof="0" dirty="0" err="1">
                <a:ln>
                  <a:noFill/>
                </a:ln>
                <a:solidFill>
                  <a:srgbClr val="000000"/>
                </a:solidFill>
                <a:effectLst/>
                <a:uLnTx/>
                <a:uFillTx/>
                <a:ea typeface="+mn-ea"/>
                <a:cs typeface="Calibri"/>
              </a:rPr>
              <a:t>olds</a:t>
            </a:r>
            <a:r>
              <a:rPr kumimoji="0" lang="en-US" sz="1200" b="0" i="0" u="none" strike="noStrike" kern="1200" cap="none" spc="0" normalizeH="0" baseline="0" noProof="0" dirty="0">
                <a:ln>
                  <a:noFill/>
                </a:ln>
                <a:solidFill>
                  <a:srgbClr val="000000"/>
                </a:solidFill>
                <a:effectLst/>
                <a:uLnTx/>
                <a:uFillTx/>
                <a:ea typeface="+mn-ea"/>
                <a:cs typeface="Calibri"/>
              </a:rPr>
              <a:t> in May 2020</a:t>
            </a:r>
          </a:p>
        </p:txBody>
      </p:sp>
      <p:pic>
        <p:nvPicPr>
          <p:cNvPr id="11" name="Picture 10">
            <a:extLst>
              <a:ext uri="{FF2B5EF4-FFF2-40B4-BE49-F238E27FC236}">
                <a16:creationId xmlns:a16="http://schemas.microsoft.com/office/drawing/2014/main" id="{FC875850-42EC-48DB-856F-62B8BDFBA5A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87808" y="2064600"/>
            <a:ext cx="8641190" cy="3700148"/>
          </a:xfrm>
          <a:prstGeom prst="rect">
            <a:avLst/>
          </a:prstGeom>
        </p:spPr>
      </p:pic>
    </p:spTree>
    <p:extLst>
      <p:ext uri="{BB962C8B-B14F-4D97-AF65-F5344CB8AC3E}">
        <p14:creationId xmlns:p14="http://schemas.microsoft.com/office/powerpoint/2010/main" val="3187585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CAAD86-0D9A-4364-BB54-B098BAED1F75}"/>
              </a:ext>
            </a:extLst>
          </p:cNvPr>
          <p:cNvSpPr>
            <a:spLocks noGrp="1"/>
          </p:cNvSpPr>
          <p:nvPr>
            <p:ph type="title"/>
          </p:nvPr>
        </p:nvSpPr>
        <p:spPr>
          <a:xfrm>
            <a:off x="2875858" y="1737360"/>
            <a:ext cx="6440283" cy="2971800"/>
          </a:xfrm>
        </p:spPr>
        <p:txBody>
          <a:bodyPr>
            <a:normAutofit/>
          </a:bodyPr>
          <a:lstStyle/>
          <a:p>
            <a:pPr lvl="0" defTabSz="609585">
              <a:lnSpc>
                <a:spcPct val="100000"/>
              </a:lnSpc>
              <a:spcBef>
                <a:spcPts val="0"/>
              </a:spcBef>
              <a:defRPr/>
            </a:pPr>
            <a:r>
              <a:rPr lang="en-US" dirty="0">
                <a:cs typeface="Poppins SemiBold"/>
              </a:rPr>
              <a:t>Around </a:t>
            </a:r>
            <a:r>
              <a:rPr lang="en-US" sz="4400" dirty="0">
                <a:solidFill>
                  <a:srgbClr val="C8E1E7"/>
                </a:solidFill>
                <a:cs typeface="Poppins SemiBold"/>
              </a:rPr>
              <a:t>1 in 14 </a:t>
            </a:r>
            <a:r>
              <a:rPr lang="en-US" sz="4400" dirty="0">
                <a:cs typeface="Poppins SemiBold"/>
              </a:rPr>
              <a:t>(7%)</a:t>
            </a:r>
            <a:r>
              <a:rPr lang="en-US" dirty="0">
                <a:cs typeface="Poppins SemiBold"/>
              </a:rPr>
              <a:t> children aged 7 – 16 say they did </a:t>
            </a:r>
            <a:r>
              <a:rPr lang="en-US" sz="4400" dirty="0">
                <a:solidFill>
                  <a:srgbClr val="C8E1E7"/>
                </a:solidFill>
                <a:cs typeface="Poppins SemiBold"/>
              </a:rPr>
              <a:t>nothing at all </a:t>
            </a:r>
            <a:r>
              <a:rPr lang="en-US" dirty="0">
                <a:cs typeface="Poppins SemiBold"/>
              </a:rPr>
              <a:t>to stay active in lockdown.</a:t>
            </a:r>
          </a:p>
        </p:txBody>
      </p:sp>
      <p:pic>
        <p:nvPicPr>
          <p:cNvPr id="5" name="Graphic 4">
            <a:extLst>
              <a:ext uri="{FF2B5EF4-FFF2-40B4-BE49-F238E27FC236}">
                <a16:creationId xmlns:a16="http://schemas.microsoft.com/office/drawing/2014/main" id="{37DDB598-F503-4B7D-82D9-38EFBF6714F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5909" y="6111001"/>
            <a:ext cx="926164" cy="282995"/>
          </a:xfrm>
          <a:prstGeom prst="rect">
            <a:avLst/>
          </a:prstGeom>
        </p:spPr>
      </p:pic>
      <p:sp>
        <p:nvSpPr>
          <p:cNvPr id="6" name="TextBox 5">
            <a:extLst>
              <a:ext uri="{FF2B5EF4-FFF2-40B4-BE49-F238E27FC236}">
                <a16:creationId xmlns:a16="http://schemas.microsoft.com/office/drawing/2014/main" id="{934E0DF5-CB48-4535-BFD1-6A9A9914D7CD}"/>
              </a:ext>
            </a:extLst>
          </p:cNvPr>
          <p:cNvSpPr txBox="1"/>
          <p:nvPr/>
        </p:nvSpPr>
        <p:spPr>
          <a:xfrm>
            <a:off x="1152073" y="331470"/>
            <a:ext cx="8538210" cy="707886"/>
          </a:xfrm>
          <a:prstGeom prst="rect">
            <a:avLst/>
          </a:prstGeom>
          <a:noFill/>
        </p:spPr>
        <p:txBody>
          <a:bodyPr wrap="square" rtlCol="0">
            <a:spAutoFit/>
          </a:bodyPr>
          <a:lstStyle/>
          <a:p>
            <a:r>
              <a:rPr lang="en-GB" sz="4000" dirty="0">
                <a:latin typeface="+mj-lt"/>
              </a:rPr>
              <a:t>Most worryingly…</a:t>
            </a:r>
          </a:p>
        </p:txBody>
      </p:sp>
    </p:spTree>
    <p:extLst>
      <p:ext uri="{BB962C8B-B14F-4D97-AF65-F5344CB8AC3E}">
        <p14:creationId xmlns:p14="http://schemas.microsoft.com/office/powerpoint/2010/main" val="157601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BECDDDE-B158-4F98-B339-DE684DB14CBF}"/>
              </a:ext>
            </a:extLst>
          </p:cNvPr>
          <p:cNvSpPr>
            <a:spLocks noGrp="1"/>
          </p:cNvSpPr>
          <p:nvPr>
            <p:ph type="title"/>
          </p:nvPr>
        </p:nvSpPr>
        <p:spPr/>
        <p:txBody>
          <a:bodyPr>
            <a:normAutofit/>
          </a:bodyPr>
          <a:lstStyle/>
          <a:p>
            <a:r>
              <a:rPr lang="en-US" sz="4000" dirty="0">
                <a:cs typeface="Poppins SemiBold"/>
              </a:rPr>
              <a:t>What's contributing to lower activity levels?</a:t>
            </a:r>
            <a:endParaRPr lang="en-US" sz="4000" dirty="0"/>
          </a:p>
        </p:txBody>
      </p:sp>
      <p:grpSp>
        <p:nvGrpSpPr>
          <p:cNvPr id="9" name="Group 8">
            <a:extLst>
              <a:ext uri="{FF2B5EF4-FFF2-40B4-BE49-F238E27FC236}">
                <a16:creationId xmlns:a16="http://schemas.microsoft.com/office/drawing/2014/main" id="{01F0493F-0CD3-4A75-A1F2-D55E98B6B88A}"/>
              </a:ext>
            </a:extLst>
          </p:cNvPr>
          <p:cNvGrpSpPr/>
          <p:nvPr/>
        </p:nvGrpSpPr>
        <p:grpSpPr>
          <a:xfrm>
            <a:off x="514351" y="2698502"/>
            <a:ext cx="3634740" cy="3154680"/>
            <a:chOff x="594360" y="2834640"/>
            <a:chExt cx="4177665" cy="2859643"/>
          </a:xfrm>
        </p:grpSpPr>
        <p:sp>
          <p:nvSpPr>
            <p:cNvPr id="6" name="Rectangle: Top Corners One Rounded and One Snipped 5">
              <a:extLst>
                <a:ext uri="{FF2B5EF4-FFF2-40B4-BE49-F238E27FC236}">
                  <a16:creationId xmlns:a16="http://schemas.microsoft.com/office/drawing/2014/main" id="{112CE850-9701-4C96-B112-D7FD532FE1F2}"/>
                </a:ext>
              </a:extLst>
            </p:cNvPr>
            <p:cNvSpPr/>
            <p:nvPr/>
          </p:nvSpPr>
          <p:spPr>
            <a:xfrm>
              <a:off x="594360" y="2834640"/>
              <a:ext cx="4177665" cy="2766060"/>
            </a:xfrm>
            <a:prstGeom prst="snipRoundRect">
              <a:avLst>
                <a:gd name="adj1" fmla="val 16667"/>
                <a:gd name="adj2" fmla="val 551"/>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4F0E7EB-F55E-4033-A443-07CC1A858816}"/>
                </a:ext>
              </a:extLst>
            </p:cNvPr>
            <p:cNvSpPr txBox="1"/>
            <p:nvPr/>
          </p:nvSpPr>
          <p:spPr>
            <a:xfrm>
              <a:off x="1040130" y="3108960"/>
              <a:ext cx="3531870" cy="2585323"/>
            </a:xfrm>
            <a:prstGeom prst="rect">
              <a:avLst/>
            </a:prstGeom>
            <a:noFill/>
          </p:spPr>
          <p:txBody>
            <a:bodyPr wrap="square" rtlCol="0">
              <a:spAutoFit/>
            </a:bodyPr>
            <a:lstStyle/>
            <a:p>
              <a:pPr lvl="0" defTabSz="609585">
                <a:defRPr/>
              </a:pPr>
              <a:r>
                <a:rPr lang="en-GB" i="1" dirty="0">
                  <a:solidFill>
                    <a:schemeClr val="accent6">
                      <a:lumMod val="10000"/>
                    </a:schemeClr>
                  </a:solidFill>
                  <a:latin typeface="Calibri" panose="020F0502020204030204"/>
                </a:rPr>
                <a:t>“I usually ride my bike around and if its not raining I ride my bike to school, now I have nowhere to ride my bike, I used to play football with my friends in school now I can`t even see my friends”</a:t>
              </a:r>
            </a:p>
            <a:p>
              <a:pPr lvl="0" defTabSz="609585">
                <a:defRPr/>
              </a:pPr>
              <a:br>
                <a:rPr lang="en-GB" i="1" dirty="0">
                  <a:solidFill>
                    <a:schemeClr val="accent6">
                      <a:lumMod val="10000"/>
                    </a:schemeClr>
                  </a:solidFill>
                  <a:latin typeface="Calibri" panose="020F0502020204030204"/>
                </a:rPr>
              </a:br>
              <a:r>
                <a:rPr lang="en-GB" i="1" dirty="0">
                  <a:solidFill>
                    <a:schemeClr val="accent6">
                      <a:lumMod val="10000"/>
                    </a:schemeClr>
                  </a:solidFill>
                  <a:latin typeface="Calibri" panose="020F0502020204030204"/>
                </a:rPr>
                <a:t>Boy year 5 - 6</a:t>
              </a:r>
              <a:endParaRPr lang="en-GB" dirty="0">
                <a:solidFill>
                  <a:schemeClr val="accent6">
                    <a:lumMod val="10000"/>
                  </a:schemeClr>
                </a:solidFill>
                <a:latin typeface="Calibri" panose="020F0502020204030204"/>
              </a:endParaRPr>
            </a:p>
            <a:p>
              <a:endParaRPr lang="en-GB" dirty="0">
                <a:solidFill>
                  <a:schemeClr val="accent6">
                    <a:lumMod val="10000"/>
                  </a:schemeClr>
                </a:solidFill>
              </a:endParaRPr>
            </a:p>
          </p:txBody>
        </p:sp>
      </p:grpSp>
      <p:graphicFrame>
        <p:nvGraphicFramePr>
          <p:cNvPr id="11" name="Table 3">
            <a:extLst>
              <a:ext uri="{FF2B5EF4-FFF2-40B4-BE49-F238E27FC236}">
                <a16:creationId xmlns:a16="http://schemas.microsoft.com/office/drawing/2014/main" id="{EB3694D9-E250-4414-BC46-9E8B828A0332}"/>
              </a:ext>
            </a:extLst>
          </p:cNvPr>
          <p:cNvGraphicFramePr>
            <a:graphicFrameLocks noGrp="1"/>
          </p:cNvGraphicFramePr>
          <p:nvPr>
            <p:extLst>
              <p:ext uri="{D42A27DB-BD31-4B8C-83A1-F6EECF244321}">
                <p14:modId xmlns:p14="http://schemas.microsoft.com/office/powerpoint/2010/main" val="1710107972"/>
              </p:ext>
            </p:extLst>
          </p:nvPr>
        </p:nvGraphicFramePr>
        <p:xfrm>
          <a:off x="4947622" y="1486985"/>
          <a:ext cx="6812280" cy="4305237"/>
        </p:xfrm>
        <a:graphic>
          <a:graphicData uri="http://schemas.openxmlformats.org/drawingml/2006/table">
            <a:tbl>
              <a:tblPr firstRow="1" bandRow="1">
                <a:tableStyleId>{5C22544A-7EE6-4342-B048-85BDC9FD1C3A}</a:tableStyleId>
              </a:tblPr>
              <a:tblGrid>
                <a:gridCol w="3406140">
                  <a:extLst>
                    <a:ext uri="{9D8B030D-6E8A-4147-A177-3AD203B41FA5}">
                      <a16:colId xmlns:a16="http://schemas.microsoft.com/office/drawing/2014/main" val="667255812"/>
                    </a:ext>
                  </a:extLst>
                </a:gridCol>
                <a:gridCol w="3406140">
                  <a:extLst>
                    <a:ext uri="{9D8B030D-6E8A-4147-A177-3AD203B41FA5}">
                      <a16:colId xmlns:a16="http://schemas.microsoft.com/office/drawing/2014/main" val="1527043498"/>
                    </a:ext>
                  </a:extLst>
                </a:gridCol>
              </a:tblGrid>
              <a:tr h="748868">
                <a:tc>
                  <a:txBody>
                    <a:bodyPr/>
                    <a:lstStyle/>
                    <a:p>
                      <a:pPr marL="0" indent="0" algn="ctr">
                        <a:buFont typeface="Arial" panose="020B0604020202020204" pitchFamily="34" charset="0"/>
                        <a:buNone/>
                      </a:pPr>
                      <a:r>
                        <a:rPr lang="en-GB" sz="2800" b="0" dirty="0">
                          <a:solidFill>
                            <a:schemeClr val="tx1"/>
                          </a:solidFill>
                          <a:latin typeface="+mj-lt"/>
                          <a:cs typeface="Poppins" panose="00000500000000000000" pitchFamily="2" charset="0"/>
                        </a:rPr>
                        <a:t>Lack of access to spaces and places</a:t>
                      </a:r>
                    </a:p>
                  </a:txBody>
                  <a:tcPr marL="121920" marR="121920" marT="60960" marB="60960">
                    <a:solidFill>
                      <a:schemeClr val="accent4">
                        <a:lumMod val="75000"/>
                      </a:schemeClr>
                    </a:solidFill>
                  </a:tcPr>
                </a:tc>
                <a:tc>
                  <a:txBody>
                    <a:bodyPr/>
                    <a:lstStyle/>
                    <a:p>
                      <a:pPr marL="0" indent="0" algn="ctr">
                        <a:buFont typeface="Arial" panose="020B0604020202020204" pitchFamily="34" charset="0"/>
                        <a:buNone/>
                      </a:pPr>
                      <a:r>
                        <a:rPr lang="en-GB" sz="2800" b="0" dirty="0">
                          <a:solidFill>
                            <a:schemeClr val="tx1"/>
                          </a:solidFill>
                          <a:latin typeface="+mj-lt"/>
                          <a:cs typeface="Poppins" panose="00000500000000000000" pitchFamily="2" charset="0"/>
                        </a:rPr>
                        <a:t>Concerns about the virus</a:t>
                      </a:r>
                    </a:p>
                  </a:txBody>
                  <a:tcPr marL="121920" marR="121920" marT="60960" marB="60960">
                    <a:solidFill>
                      <a:schemeClr val="accent4">
                        <a:lumMod val="75000"/>
                      </a:schemeClr>
                    </a:solidFill>
                  </a:tcPr>
                </a:tc>
                <a:extLst>
                  <a:ext uri="{0D108BD9-81ED-4DB2-BD59-A6C34878D82A}">
                    <a16:rowId xmlns:a16="http://schemas.microsoft.com/office/drawing/2014/main" val="1023840490"/>
                  </a:ext>
                </a:extLst>
              </a:tr>
              <a:tr h="3110654">
                <a:tc>
                  <a:txBody>
                    <a:bodyPr/>
                    <a:lstStyle/>
                    <a:p>
                      <a:pPr marL="0" marR="0" lvl="0" indent="0" algn="ctr">
                        <a:lnSpc>
                          <a:spcPct val="115000"/>
                        </a:lnSpc>
                        <a:spcBef>
                          <a:spcPts val="600"/>
                        </a:spcBef>
                        <a:spcAft>
                          <a:spcPts val="0"/>
                        </a:spcAft>
                        <a:buFont typeface="Symbol" panose="05050102010706020507" pitchFamily="18" charset="2"/>
                        <a:buNone/>
                      </a:pPr>
                      <a:r>
                        <a:rPr lang="en-GB" sz="1800" dirty="0">
                          <a:solidFill>
                            <a:schemeClr val="tx1"/>
                          </a:solidFill>
                          <a:effectLst/>
                          <a:latin typeface="+mn-lt"/>
                          <a:ea typeface="Arial" panose="020B0604020202020204" pitchFamily="34" charset="0"/>
                          <a:cs typeface="Arial"/>
                        </a:rPr>
                        <a:t>Clubs/Leisure Centres/Gyms/Classes Closed (36%)</a:t>
                      </a:r>
                      <a:br>
                        <a:rPr lang="en-GB" sz="1800" dirty="0">
                          <a:solidFill>
                            <a:schemeClr val="tx1"/>
                          </a:solidFill>
                          <a:effectLst/>
                          <a:latin typeface="+mn-lt"/>
                          <a:ea typeface="Arial" panose="020B0604020202020204" pitchFamily="34" charset="0"/>
                          <a:cs typeface="Arial"/>
                        </a:rPr>
                      </a:br>
                      <a:endParaRPr lang="en-GB" sz="1800" dirty="0">
                        <a:solidFill>
                          <a:schemeClr val="tx1"/>
                        </a:solidFill>
                        <a:effectLst/>
                        <a:latin typeface="+mn-lt"/>
                        <a:ea typeface="Arial" panose="020B0604020202020204" pitchFamily="34" charset="0"/>
                        <a:cs typeface="Arial"/>
                      </a:endParaRPr>
                    </a:p>
                    <a:p>
                      <a:pPr marL="0" marR="0" lvl="0" indent="0" algn="ctr">
                        <a:lnSpc>
                          <a:spcPct val="115000"/>
                        </a:lnSpc>
                        <a:spcBef>
                          <a:spcPts val="0"/>
                        </a:spcBef>
                        <a:spcAft>
                          <a:spcPts val="600"/>
                        </a:spcAft>
                        <a:buClr>
                          <a:srgbClr val="DF1B4C"/>
                        </a:buClr>
                        <a:buFont typeface="Symbol"/>
                        <a:buNone/>
                      </a:pPr>
                      <a:r>
                        <a:rPr lang="en-GB" sz="1800" dirty="0">
                          <a:solidFill>
                            <a:schemeClr val="tx1"/>
                          </a:solidFill>
                          <a:effectLst/>
                          <a:latin typeface="+mn-lt"/>
                          <a:ea typeface="Arial" panose="020B0604020202020204" pitchFamily="34" charset="0"/>
                          <a:cs typeface="Arial"/>
                        </a:rPr>
                        <a:t>Local playground / skate park / pitch or court is closed (24%)</a:t>
                      </a:r>
                      <a:br>
                        <a:rPr lang="en-GB" sz="1800" dirty="0">
                          <a:solidFill>
                            <a:schemeClr val="tx1"/>
                          </a:solidFill>
                          <a:effectLst/>
                          <a:latin typeface="+mn-lt"/>
                          <a:ea typeface="Arial" panose="020B0604020202020204" pitchFamily="34" charset="0"/>
                          <a:cs typeface="Arial"/>
                        </a:rPr>
                      </a:br>
                      <a:endParaRPr lang="en-GB" sz="1800" dirty="0">
                        <a:solidFill>
                          <a:schemeClr val="tx1"/>
                        </a:solidFill>
                        <a:effectLst/>
                        <a:latin typeface="+mn-lt"/>
                        <a:ea typeface="+mn-ea"/>
                        <a:cs typeface="Arial"/>
                      </a:endParaRPr>
                    </a:p>
                    <a:p>
                      <a:pPr marL="0" marR="0" lvl="0" indent="0" algn="ctr" rtl="0" eaLnBrk="1" fontAlgn="auto" latinLnBrk="0" hangingPunct="1">
                        <a:lnSpc>
                          <a:spcPct val="115000"/>
                        </a:lnSpc>
                        <a:spcBef>
                          <a:spcPts val="0"/>
                        </a:spcBef>
                        <a:spcAft>
                          <a:spcPts val="600"/>
                        </a:spcAft>
                        <a:buFont typeface="Symbol" panose="05050102010706020507" pitchFamily="18" charset="2"/>
                        <a:buNone/>
                      </a:pPr>
                      <a:r>
                        <a:rPr lang="en-GB" sz="1800" b="0" i="0" kern="1200" dirty="0">
                          <a:solidFill>
                            <a:schemeClr val="tx1"/>
                          </a:solidFill>
                          <a:effectLst/>
                          <a:latin typeface="+mn-lt"/>
                          <a:ea typeface="+mn-ea"/>
                          <a:cs typeface="+mn-cs"/>
                        </a:rPr>
                        <a:t>Not at school resulting in lost opportunities to be active (36%) </a:t>
                      </a:r>
                    </a:p>
                  </a:txBody>
                  <a:tcPr marL="121920" marR="121920" marT="60960" marB="60960">
                    <a:solidFill>
                      <a:srgbClr val="BBDBE1"/>
                    </a:solidFill>
                  </a:tcPr>
                </a:tc>
                <a:tc>
                  <a:txBody>
                    <a:bodyPr/>
                    <a:lstStyle/>
                    <a:p>
                      <a:pPr marL="0" marR="0" lvl="0" indent="0" algn="ctr">
                        <a:lnSpc>
                          <a:spcPct val="115000"/>
                        </a:lnSpc>
                        <a:spcBef>
                          <a:spcPts val="600"/>
                        </a:spcBef>
                        <a:spcAft>
                          <a:spcPts val="0"/>
                        </a:spcAft>
                        <a:buClr>
                          <a:srgbClr val="DF1B4C"/>
                        </a:buClr>
                        <a:buFont typeface="Symbol" panose="05050102010706020507" pitchFamily="18" charset="2"/>
                        <a:buNone/>
                      </a:pPr>
                      <a:r>
                        <a:rPr lang="en-GB" sz="1800" dirty="0">
                          <a:solidFill>
                            <a:schemeClr val="tx1"/>
                          </a:solidFill>
                          <a:effectLst/>
                          <a:latin typeface="+mn-lt"/>
                          <a:ea typeface="Arial" panose="020B0604020202020204" pitchFamily="34" charset="0"/>
                          <a:cs typeface="Arial"/>
                        </a:rPr>
                        <a:t>Parents / carers too worried about Coronavirus to let them leave home (16%)</a:t>
                      </a:r>
                    </a:p>
                    <a:p>
                      <a:pPr marL="0" marR="0" lvl="0" indent="0" algn="ctr">
                        <a:lnSpc>
                          <a:spcPct val="114999"/>
                        </a:lnSpc>
                        <a:spcBef>
                          <a:spcPts val="600"/>
                        </a:spcBef>
                        <a:spcAft>
                          <a:spcPts val="0"/>
                        </a:spcAft>
                        <a:buFont typeface="Arial" panose="020B0604020202020204" pitchFamily="34" charset="0"/>
                        <a:buNone/>
                      </a:pPr>
                      <a:endParaRPr lang="en-GB" sz="1800" dirty="0">
                        <a:solidFill>
                          <a:schemeClr val="tx1"/>
                        </a:solidFill>
                        <a:effectLst/>
                        <a:latin typeface="+mn-lt"/>
                        <a:ea typeface="Arial" panose="020B0604020202020204" pitchFamily="34" charset="0"/>
                        <a:cs typeface="Arial"/>
                      </a:endParaRPr>
                    </a:p>
                    <a:p>
                      <a:pPr marL="0" marR="0" lvl="0" indent="0" algn="ctr">
                        <a:lnSpc>
                          <a:spcPct val="115000"/>
                        </a:lnSpc>
                        <a:spcBef>
                          <a:spcPts val="0"/>
                        </a:spcBef>
                        <a:spcAft>
                          <a:spcPts val="600"/>
                        </a:spcAft>
                        <a:buClr>
                          <a:srgbClr val="DF1B4C"/>
                        </a:buClr>
                        <a:buFont typeface="Symbol" panose="05050102010706020507" pitchFamily="18" charset="2"/>
                        <a:buNone/>
                      </a:pPr>
                      <a:r>
                        <a:rPr lang="en-GB" sz="1800" dirty="0">
                          <a:solidFill>
                            <a:schemeClr val="tx1"/>
                          </a:solidFill>
                          <a:effectLst/>
                          <a:latin typeface="+mn-lt"/>
                          <a:ea typeface="Arial" panose="020B0604020202020204" pitchFamily="34" charset="0"/>
                          <a:cs typeface="Arial"/>
                        </a:rPr>
                        <a:t>Too worried about it themselves to leave home (14%).</a:t>
                      </a:r>
                    </a:p>
                    <a:p>
                      <a:pPr marL="0" indent="0" algn="ctr">
                        <a:buFont typeface="Arial" panose="020B0604020202020204" pitchFamily="34" charset="0"/>
                        <a:buNone/>
                      </a:pPr>
                      <a:endParaRPr lang="en-GB" sz="1800" dirty="0">
                        <a:solidFill>
                          <a:schemeClr val="tx1"/>
                        </a:solidFill>
                        <a:latin typeface="+mn-lt"/>
                      </a:endParaRPr>
                    </a:p>
                  </a:txBody>
                  <a:tcPr marL="121920" marR="121920" marT="60960" marB="60960">
                    <a:solidFill>
                      <a:srgbClr val="BBDBE1"/>
                    </a:solidFill>
                  </a:tcPr>
                </a:tc>
                <a:extLst>
                  <a:ext uri="{0D108BD9-81ED-4DB2-BD59-A6C34878D82A}">
                    <a16:rowId xmlns:a16="http://schemas.microsoft.com/office/drawing/2014/main" val="2885238700"/>
                  </a:ext>
                </a:extLst>
              </a:tr>
            </a:tbl>
          </a:graphicData>
        </a:graphic>
      </p:graphicFrame>
      <p:pic>
        <p:nvPicPr>
          <p:cNvPr id="13" name="Graphic 12">
            <a:extLst>
              <a:ext uri="{FF2B5EF4-FFF2-40B4-BE49-F238E27FC236}">
                <a16:creationId xmlns:a16="http://schemas.microsoft.com/office/drawing/2014/main" id="{0488FAFE-C5FF-41AB-8DFA-E6A96E6BB20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884" y="6014306"/>
            <a:ext cx="926164" cy="282995"/>
          </a:xfrm>
          <a:prstGeom prst="rect">
            <a:avLst/>
          </a:prstGeom>
        </p:spPr>
      </p:pic>
    </p:spTree>
    <p:extLst>
      <p:ext uri="{BB962C8B-B14F-4D97-AF65-F5344CB8AC3E}">
        <p14:creationId xmlns:p14="http://schemas.microsoft.com/office/powerpoint/2010/main" val="3224330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5E27B1D-AD93-664E-911B-D88695488F8E}"/>
              </a:ext>
            </a:extLst>
          </p:cNvPr>
          <p:cNvSpPr txBox="1"/>
          <p:nvPr/>
        </p:nvSpPr>
        <p:spPr>
          <a:xfrm>
            <a:off x="444874" y="2288478"/>
            <a:ext cx="5375948" cy="553998"/>
          </a:xfrm>
          <a:prstGeom prst="rect">
            <a:avLst/>
          </a:prstGeom>
          <a:solidFill>
            <a:schemeClr val="accent2"/>
          </a:solidFill>
          <a:ln>
            <a:noFill/>
          </a:ln>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dirty="0">
                <a:ln>
                  <a:noFill/>
                </a:ln>
                <a:effectLst/>
                <a:uLnTx/>
                <a:uFillTx/>
                <a:ea typeface="+mn-ea"/>
                <a:cs typeface="Poppins Light"/>
              </a:rPr>
              <a:t>Less affluent </a:t>
            </a:r>
            <a:r>
              <a:rPr kumimoji="0" lang="en-GB" sz="1500" b="0" i="0" u="none" strike="noStrike" kern="1200" cap="none" spc="0" normalizeH="0" baseline="0" noProof="0" dirty="0">
                <a:ln>
                  <a:noFill/>
                </a:ln>
                <a:effectLst/>
                <a:uLnTx/>
                <a:uFillTx/>
                <a:ea typeface="+mn-ea"/>
                <a:cs typeface="Poppins Light"/>
              </a:rPr>
              <a:t>children </a:t>
            </a:r>
            <a:r>
              <a:rPr kumimoji="0" lang="en-GB" sz="1500" b="1" i="0" u="none" strike="noStrike" kern="1200" cap="none" spc="0" normalizeH="0" baseline="0" noProof="0" dirty="0">
                <a:ln>
                  <a:noFill/>
                </a:ln>
                <a:effectLst/>
                <a:uLnTx/>
                <a:uFillTx/>
                <a:ea typeface="+mn-ea"/>
                <a:cs typeface="Poppins Light"/>
              </a:rPr>
              <a:t>more likely to have done nothing </a:t>
            </a:r>
            <a:r>
              <a:rPr kumimoji="0" lang="en-GB" sz="1500" b="0" i="0" u="none" strike="noStrike" kern="1200" cap="none" spc="0" normalizeH="0" baseline="0" noProof="0" dirty="0">
                <a:ln>
                  <a:noFill/>
                </a:ln>
                <a:effectLst/>
                <a:uLnTx/>
                <a:uFillTx/>
                <a:ea typeface="+mn-ea"/>
                <a:cs typeface="Poppins Light"/>
              </a:rPr>
              <a:t>(13%) compared to more affluent children (6%)*</a:t>
            </a:r>
          </a:p>
        </p:txBody>
      </p:sp>
      <p:sp>
        <p:nvSpPr>
          <p:cNvPr id="15" name="TextBox 14">
            <a:extLst>
              <a:ext uri="{FF2B5EF4-FFF2-40B4-BE49-F238E27FC236}">
                <a16:creationId xmlns:a16="http://schemas.microsoft.com/office/drawing/2014/main" id="{6932A209-BD07-E24E-B7D7-9EDD60061B88}"/>
              </a:ext>
            </a:extLst>
          </p:cNvPr>
          <p:cNvSpPr txBox="1"/>
          <p:nvPr/>
        </p:nvSpPr>
        <p:spPr>
          <a:xfrm>
            <a:off x="444874" y="3051398"/>
            <a:ext cx="5350978" cy="830997"/>
          </a:xfrm>
          <a:prstGeom prst="rect">
            <a:avLst/>
          </a:prstGeom>
          <a:solidFill>
            <a:schemeClr val="accent2"/>
          </a:solidFill>
          <a:ln>
            <a:noFill/>
          </a:ln>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effectLst/>
                <a:uLnTx/>
                <a:uFillTx/>
                <a:ea typeface="+mn-ea"/>
                <a:cs typeface="Poppins Light"/>
              </a:rPr>
              <a:t>Secondary age </a:t>
            </a:r>
            <a:r>
              <a:rPr kumimoji="0" lang="en-GB" sz="1600" b="0" i="0" u="sng" strike="noStrike" kern="1200" cap="none" spc="0" normalizeH="0" baseline="0" noProof="0" dirty="0">
                <a:ln>
                  <a:noFill/>
                </a:ln>
                <a:effectLst/>
                <a:uLnTx/>
                <a:uFillTx/>
                <a:ea typeface="+mn-ea"/>
                <a:cs typeface="Poppins Light"/>
              </a:rPr>
              <a:t>c</a:t>
            </a:r>
            <a:r>
              <a:rPr kumimoji="0" lang="en-GB" sz="1600" b="0" i="0" u="none" strike="noStrike" kern="1200" cap="none" spc="0" normalizeH="0" baseline="0" noProof="0" dirty="0">
                <a:ln>
                  <a:noFill/>
                </a:ln>
                <a:effectLst/>
                <a:uLnTx/>
                <a:uFillTx/>
                <a:ea typeface="+mn-ea"/>
                <a:cs typeface="Poppins Light"/>
              </a:rPr>
              <a:t>hildren (9%) </a:t>
            </a:r>
            <a:r>
              <a:rPr kumimoji="0" lang="en-GB" sz="1600" b="1" i="0" u="none" strike="noStrike" kern="1200" cap="none" spc="0" normalizeH="0" baseline="0" noProof="0" dirty="0">
                <a:ln>
                  <a:noFill/>
                </a:ln>
                <a:effectLst/>
                <a:uLnTx/>
                <a:uFillTx/>
                <a:ea typeface="+mn-ea"/>
                <a:cs typeface="Poppins Light"/>
              </a:rPr>
              <a:t>more likely to say they’re doing nothing to stay active </a:t>
            </a:r>
            <a:r>
              <a:rPr kumimoji="0" lang="en-GB" sz="1600" b="0" i="0" u="none" strike="noStrike" kern="1200" cap="none" spc="0" normalizeH="0" baseline="0" noProof="0" dirty="0">
                <a:ln>
                  <a:noFill/>
                </a:ln>
                <a:effectLst/>
                <a:uLnTx/>
                <a:uFillTx/>
                <a:ea typeface="+mn-ea"/>
                <a:cs typeface="Poppins Light"/>
              </a:rPr>
              <a:t>than primary age children (5%)</a:t>
            </a:r>
          </a:p>
        </p:txBody>
      </p:sp>
      <p:sp>
        <p:nvSpPr>
          <p:cNvPr id="16" name="TextBox 15">
            <a:extLst>
              <a:ext uri="{FF2B5EF4-FFF2-40B4-BE49-F238E27FC236}">
                <a16:creationId xmlns:a16="http://schemas.microsoft.com/office/drawing/2014/main" id="{581C4362-6CF2-544C-B915-498CEF99AEDA}"/>
              </a:ext>
            </a:extLst>
          </p:cNvPr>
          <p:cNvSpPr txBox="1"/>
          <p:nvPr/>
        </p:nvSpPr>
        <p:spPr>
          <a:xfrm>
            <a:off x="444783" y="4115731"/>
            <a:ext cx="5351068" cy="1077218"/>
          </a:xfrm>
          <a:prstGeom prst="rect">
            <a:avLst/>
          </a:prstGeom>
          <a:solidFill>
            <a:schemeClr val="accent2"/>
          </a:solidFill>
          <a:ln>
            <a:noFill/>
          </a:ln>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ea typeface="+mn-ea"/>
                <a:cs typeface="Poppins Light"/>
              </a:rPr>
              <a:t>Children from a </a:t>
            </a:r>
            <a:r>
              <a:rPr kumimoji="0" lang="en-GB" sz="1600" b="1" i="0" u="none" strike="noStrike" kern="1200" cap="none" spc="0" normalizeH="0" baseline="0" noProof="0" dirty="0">
                <a:ln>
                  <a:noFill/>
                </a:ln>
                <a:effectLst/>
                <a:uLnTx/>
                <a:uFillTx/>
                <a:ea typeface="+mn-ea"/>
                <a:cs typeface="Poppins Light"/>
              </a:rPr>
              <a:t>B</a:t>
            </a:r>
            <a:r>
              <a:rPr kumimoji="0" lang="en-GB" sz="1600" b="1" i="0" u="sng" strike="noStrike" kern="1200" cap="none" spc="0" normalizeH="0" baseline="0" noProof="0" dirty="0">
                <a:ln>
                  <a:noFill/>
                </a:ln>
                <a:effectLst/>
                <a:uLnTx/>
                <a:uFillTx/>
                <a:ea typeface="+mn-ea"/>
                <a:cs typeface="Poppins Light"/>
              </a:rPr>
              <a:t>AME</a:t>
            </a:r>
            <a:r>
              <a:rPr kumimoji="0" lang="en-GB" sz="1600" b="0" i="0" u="sng" strike="noStrike" kern="1200" cap="none" spc="0" normalizeH="0" baseline="0" noProof="0" dirty="0">
                <a:ln>
                  <a:noFill/>
                </a:ln>
                <a:effectLst/>
                <a:uLnTx/>
                <a:uFillTx/>
                <a:ea typeface="+mn-ea"/>
                <a:cs typeface="Poppins Light"/>
              </a:rPr>
              <a:t> background are </a:t>
            </a:r>
            <a:r>
              <a:rPr kumimoji="0" lang="en-GB" sz="1600" b="1" i="0" u="sng" strike="noStrike" kern="1200" cap="none" spc="0" normalizeH="0" baseline="0" noProof="0" dirty="0">
                <a:ln>
                  <a:noFill/>
                </a:ln>
                <a:effectLst/>
                <a:uLnTx/>
                <a:uFillTx/>
                <a:ea typeface="+mn-ea"/>
                <a:cs typeface="Poppins Light"/>
              </a:rPr>
              <a:t>twice as likely</a:t>
            </a:r>
            <a:r>
              <a:rPr kumimoji="0" lang="en-GB" sz="1600" b="0" i="0" u="none" strike="noStrike" kern="1200" cap="none" spc="0" normalizeH="0" baseline="0" noProof="0" dirty="0">
                <a:ln>
                  <a:noFill/>
                </a:ln>
                <a:effectLst/>
                <a:uLnTx/>
                <a:uFillTx/>
                <a:ea typeface="+mn-ea"/>
                <a:cs typeface="Poppins Light"/>
              </a:rPr>
              <a:t> as children from a white background </a:t>
            </a:r>
            <a:r>
              <a:rPr kumimoji="0" lang="en-GB" sz="1600" b="1" i="0" u="none" strike="noStrike" kern="1200" cap="none" spc="0" normalizeH="0" baseline="0" noProof="0" dirty="0">
                <a:ln>
                  <a:noFill/>
                </a:ln>
                <a:effectLst/>
                <a:uLnTx/>
                <a:uFillTx/>
                <a:ea typeface="+mn-ea"/>
                <a:cs typeface="Poppins Light"/>
              </a:rPr>
              <a:t>to say they are not doing any sport/activity in lockdown</a:t>
            </a:r>
            <a:r>
              <a:rPr kumimoji="0" lang="en-GB" sz="1600" b="0" i="0" u="none" strike="noStrike" kern="1200" cap="none" spc="0" normalizeH="0" baseline="0" noProof="0" dirty="0">
                <a:ln>
                  <a:noFill/>
                </a:ln>
                <a:effectLst/>
                <a:uLnTx/>
                <a:uFillTx/>
                <a:ea typeface="+mn-ea"/>
                <a:cs typeface="Poppins Light"/>
              </a:rPr>
              <a:t> </a:t>
            </a:r>
            <a:br>
              <a:rPr kumimoji="0" lang="en-GB" sz="1600" b="0" i="0" u="none" strike="noStrike" kern="1200" cap="none" spc="0" normalizeH="0" baseline="0" noProof="0" dirty="0">
                <a:ln>
                  <a:noFill/>
                </a:ln>
                <a:effectLst/>
                <a:uLnTx/>
                <a:uFillTx/>
                <a:ea typeface="+mn-ea"/>
                <a:cs typeface="Poppins Light"/>
              </a:rPr>
            </a:br>
            <a:r>
              <a:rPr kumimoji="0" lang="en-GB" sz="1600" b="0" i="0" u="none" strike="noStrike" kern="1200" cap="none" spc="0" normalizeH="0" baseline="0" noProof="0" dirty="0">
                <a:ln>
                  <a:noFill/>
                </a:ln>
                <a:effectLst/>
                <a:uLnTx/>
                <a:uFillTx/>
                <a:ea typeface="+mn-ea"/>
                <a:cs typeface="Poppins Light"/>
              </a:rPr>
              <a:t>(12% vs 6%) </a:t>
            </a:r>
          </a:p>
        </p:txBody>
      </p:sp>
      <p:sp>
        <p:nvSpPr>
          <p:cNvPr id="19" name="TextBox 18">
            <a:extLst>
              <a:ext uri="{FF2B5EF4-FFF2-40B4-BE49-F238E27FC236}">
                <a16:creationId xmlns:a16="http://schemas.microsoft.com/office/drawing/2014/main" id="{186D400C-FBD6-2545-948A-75D5B1CD441C}"/>
              </a:ext>
            </a:extLst>
          </p:cNvPr>
          <p:cNvSpPr txBox="1"/>
          <p:nvPr/>
        </p:nvSpPr>
        <p:spPr>
          <a:xfrm>
            <a:off x="6070907" y="2273430"/>
            <a:ext cx="5365956" cy="584775"/>
          </a:xfrm>
          <a:prstGeom prst="rect">
            <a:avLst/>
          </a:prstGeom>
          <a:solidFill>
            <a:srgbClr val="CDEFE7"/>
          </a:solidFill>
          <a:ln>
            <a:noFill/>
          </a:ln>
        </p:spPr>
        <p:txBody>
          <a:bodyPr wrap="square" rtlCol="0" anchor="ctr" anchorCtr="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ea typeface="+mn-ea"/>
                <a:cs typeface="Poppins Light"/>
              </a:rPr>
              <a:t>CYP from </a:t>
            </a:r>
            <a:r>
              <a:rPr kumimoji="0" lang="en-GB" sz="1600" b="0" i="0" u="sng" strike="noStrike" kern="1200" cap="none" spc="0" normalizeH="0" baseline="0" noProof="0" dirty="0">
                <a:ln>
                  <a:noFill/>
                </a:ln>
                <a:solidFill>
                  <a:srgbClr val="000000"/>
                </a:solidFill>
                <a:effectLst/>
                <a:uLnTx/>
                <a:uFillTx/>
                <a:ea typeface="+mn-ea"/>
                <a:cs typeface="Poppins Light"/>
              </a:rPr>
              <a:t>BAME backgrounds are more likely</a:t>
            </a:r>
            <a:r>
              <a:rPr kumimoji="0" lang="en-GB" sz="1600" b="0" i="0" u="none" strike="noStrike" kern="1200" cap="none" spc="0" normalizeH="0" baseline="0" noProof="0" dirty="0">
                <a:ln>
                  <a:noFill/>
                </a:ln>
                <a:solidFill>
                  <a:srgbClr val="000000"/>
                </a:solidFill>
                <a:effectLst/>
                <a:uLnTx/>
                <a:uFillTx/>
                <a:ea typeface="+mn-ea"/>
                <a:cs typeface="Poppins Light"/>
              </a:rPr>
              <a:t> than white children to be </a:t>
            </a:r>
            <a:r>
              <a:rPr kumimoji="0" lang="en-GB" sz="1600" b="0" i="0" u="sng" strike="noStrike" kern="1200" cap="none" spc="0" normalizeH="0" baseline="0" noProof="0" dirty="0">
                <a:ln>
                  <a:noFill/>
                </a:ln>
                <a:solidFill>
                  <a:srgbClr val="000000"/>
                </a:solidFill>
                <a:effectLst/>
                <a:uLnTx/>
                <a:uFillTx/>
                <a:ea typeface="+mn-ea"/>
                <a:cs typeface="Poppins Light"/>
              </a:rPr>
              <a:t>doing more than usual</a:t>
            </a:r>
            <a:r>
              <a:rPr kumimoji="0" lang="en-GB" sz="1600" b="0" i="0" u="none" strike="noStrike" kern="1200" cap="none" spc="0" normalizeH="0" baseline="0" noProof="0" dirty="0">
                <a:ln>
                  <a:noFill/>
                </a:ln>
                <a:solidFill>
                  <a:srgbClr val="000000"/>
                </a:solidFill>
                <a:effectLst/>
                <a:uLnTx/>
                <a:uFillTx/>
                <a:ea typeface="+mn-ea"/>
                <a:cs typeface="Poppins Light"/>
              </a:rPr>
              <a:t>*</a:t>
            </a:r>
          </a:p>
        </p:txBody>
      </p:sp>
      <p:sp>
        <p:nvSpPr>
          <p:cNvPr id="20" name="TextBox 19">
            <a:extLst>
              <a:ext uri="{FF2B5EF4-FFF2-40B4-BE49-F238E27FC236}">
                <a16:creationId xmlns:a16="http://schemas.microsoft.com/office/drawing/2014/main" id="{1ABD83C8-74F8-3845-ADC4-D2AC32A60782}"/>
              </a:ext>
            </a:extLst>
          </p:cNvPr>
          <p:cNvSpPr txBox="1"/>
          <p:nvPr/>
        </p:nvSpPr>
        <p:spPr>
          <a:xfrm>
            <a:off x="6066873" y="4238841"/>
            <a:ext cx="5391411" cy="584775"/>
          </a:xfrm>
          <a:prstGeom prst="rect">
            <a:avLst/>
          </a:prstGeom>
          <a:solidFill>
            <a:srgbClr val="CDEFE7"/>
          </a:solidFill>
          <a:ln>
            <a:noFill/>
          </a:ln>
        </p:spPr>
        <p:txBody>
          <a:bodyPr wrap="square" rtlCol="0" anchor="ctr" anchorCtr="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000000"/>
                </a:solidFill>
                <a:effectLst/>
                <a:uLnTx/>
                <a:uFillTx/>
                <a:ea typeface="+mn-ea"/>
                <a:cs typeface="Poppins Light"/>
              </a:rPr>
              <a:t>Girls</a:t>
            </a:r>
            <a:r>
              <a:rPr kumimoji="0" lang="en-GB" sz="1600" b="0" i="0" u="sng" strike="noStrike" kern="1200" cap="none" spc="0" normalizeH="0" baseline="0" noProof="0" dirty="0">
                <a:ln>
                  <a:noFill/>
                </a:ln>
                <a:solidFill>
                  <a:srgbClr val="000000"/>
                </a:solidFill>
                <a:effectLst/>
                <a:uLnTx/>
                <a:uFillTx/>
                <a:ea typeface="+mn-ea"/>
                <a:cs typeface="Poppins Light"/>
              </a:rPr>
              <a:t> are more likely</a:t>
            </a:r>
            <a:r>
              <a:rPr kumimoji="0" lang="en-GB" sz="1600" b="0" i="0" u="none" strike="noStrike" kern="1200" cap="none" spc="0" normalizeH="0" baseline="0" noProof="0" dirty="0">
                <a:ln>
                  <a:noFill/>
                </a:ln>
                <a:solidFill>
                  <a:srgbClr val="000000"/>
                </a:solidFill>
                <a:effectLst/>
                <a:uLnTx/>
                <a:uFillTx/>
                <a:ea typeface="+mn-ea"/>
                <a:cs typeface="Poppins Light"/>
              </a:rPr>
              <a:t> than boys to say they are </a:t>
            </a:r>
            <a:r>
              <a:rPr kumimoji="0" lang="en-GB" sz="1600" b="1" i="0" u="sng" strike="noStrike" kern="1200" cap="none" spc="0" normalizeH="0" baseline="0" noProof="0" dirty="0">
                <a:ln>
                  <a:noFill/>
                </a:ln>
                <a:solidFill>
                  <a:srgbClr val="000000"/>
                </a:solidFill>
                <a:effectLst/>
                <a:uLnTx/>
                <a:uFillTx/>
                <a:ea typeface="+mn-ea"/>
                <a:cs typeface="Poppins Light"/>
              </a:rPr>
              <a:t>enjoying being active</a:t>
            </a:r>
            <a:r>
              <a:rPr kumimoji="0" lang="en-GB" sz="1600" b="1" i="0" u="none" strike="noStrike" kern="1200" cap="none" spc="0" normalizeH="0" baseline="0" noProof="0" dirty="0">
                <a:ln>
                  <a:noFill/>
                </a:ln>
                <a:solidFill>
                  <a:srgbClr val="000000"/>
                </a:solidFill>
                <a:effectLst/>
                <a:uLnTx/>
                <a:uFillTx/>
                <a:ea typeface="+mn-ea"/>
                <a:cs typeface="Poppins Light"/>
              </a:rPr>
              <a:t> more </a:t>
            </a:r>
            <a:r>
              <a:rPr kumimoji="0" lang="en-GB" sz="1600" b="0" i="0" u="none" strike="noStrike" kern="1200" cap="none" spc="0" normalizeH="0" baseline="0" noProof="0" dirty="0">
                <a:ln>
                  <a:noFill/>
                </a:ln>
                <a:solidFill>
                  <a:srgbClr val="000000"/>
                </a:solidFill>
                <a:effectLst/>
                <a:uLnTx/>
                <a:uFillTx/>
                <a:ea typeface="+mn-ea"/>
                <a:cs typeface="Poppins Light"/>
              </a:rPr>
              <a:t>than usual (16% vs 10%) </a:t>
            </a:r>
            <a:endParaRPr kumimoji="0" lang="en-GB" sz="1600" b="0" i="0" u="none" strike="noStrike" kern="1200" cap="none" spc="0" normalizeH="0" baseline="0" noProof="0" dirty="0">
              <a:ln>
                <a:noFill/>
              </a:ln>
              <a:solidFill>
                <a:srgbClr val="019C78"/>
              </a:solidFill>
              <a:effectLst/>
              <a:uLnTx/>
              <a:uFillTx/>
              <a:ea typeface="+mn-ea"/>
              <a:cs typeface="Poppins Light" pitchFamily="2" charset="77"/>
            </a:endParaRPr>
          </a:p>
        </p:txBody>
      </p:sp>
      <p:sp>
        <p:nvSpPr>
          <p:cNvPr id="22" name="TextBox 21">
            <a:extLst>
              <a:ext uri="{FF2B5EF4-FFF2-40B4-BE49-F238E27FC236}">
                <a16:creationId xmlns:a16="http://schemas.microsoft.com/office/drawing/2014/main" id="{5CC456E9-BE34-0645-AA26-D0FCF50FBAEA}"/>
              </a:ext>
            </a:extLst>
          </p:cNvPr>
          <p:cNvSpPr txBox="1"/>
          <p:nvPr/>
        </p:nvSpPr>
        <p:spPr>
          <a:xfrm>
            <a:off x="6070907" y="3037978"/>
            <a:ext cx="5365956" cy="1077218"/>
          </a:xfrm>
          <a:prstGeom prst="rect">
            <a:avLst/>
          </a:prstGeom>
          <a:solidFill>
            <a:srgbClr val="CDEFE7"/>
          </a:solidFill>
          <a:ln>
            <a:noFill/>
          </a:ln>
        </p:spPr>
        <p:txBody>
          <a:bodyPr wrap="square" rtlCol="0" anchor="ctr" anchorCtr="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000000"/>
                </a:solidFill>
                <a:effectLst/>
                <a:uLnTx/>
                <a:uFillTx/>
                <a:ea typeface="+mn-ea"/>
                <a:cs typeface="Poppins Light"/>
              </a:rPr>
              <a:t>Girls</a:t>
            </a:r>
            <a:r>
              <a:rPr kumimoji="0" lang="en-GB" sz="1600" b="0" i="0" u="sng" strike="noStrike" kern="1200" cap="none" spc="0" normalizeH="0" baseline="0" noProof="0" dirty="0">
                <a:ln>
                  <a:noFill/>
                </a:ln>
                <a:solidFill>
                  <a:srgbClr val="000000"/>
                </a:solidFill>
                <a:effectLst/>
                <a:uLnTx/>
                <a:uFillTx/>
                <a:ea typeface="+mn-ea"/>
                <a:cs typeface="Poppins Light"/>
              </a:rPr>
              <a:t> </a:t>
            </a:r>
            <a:r>
              <a:rPr kumimoji="0" lang="en-GB" sz="1600" b="0" i="0" u="none" strike="noStrike" kern="1200" cap="none" spc="0" normalizeH="0" baseline="0" noProof="0" dirty="0">
                <a:ln>
                  <a:noFill/>
                </a:ln>
                <a:solidFill>
                  <a:srgbClr val="000000"/>
                </a:solidFill>
                <a:effectLst/>
                <a:uLnTx/>
                <a:uFillTx/>
                <a:ea typeface="+mn-ea"/>
                <a:cs typeface="Poppins Light"/>
              </a:rPr>
              <a:t>are </a:t>
            </a:r>
            <a:r>
              <a:rPr kumimoji="0" lang="en-GB" sz="1600" b="0" i="0" u="sng" strike="noStrike" kern="1200" cap="none" spc="0" normalizeH="0" baseline="0" noProof="0" dirty="0">
                <a:ln>
                  <a:noFill/>
                </a:ln>
                <a:solidFill>
                  <a:srgbClr val="000000"/>
                </a:solidFill>
                <a:effectLst/>
                <a:uLnTx/>
                <a:uFillTx/>
                <a:ea typeface="+mn-ea"/>
                <a:cs typeface="Poppins Light"/>
              </a:rPr>
              <a:t>more likely than boys</a:t>
            </a:r>
            <a:r>
              <a:rPr kumimoji="0" lang="en-GB" sz="1600" b="0" i="0" u="none" strike="noStrike" kern="1200" cap="none" spc="0" normalizeH="0" baseline="0" noProof="0" dirty="0">
                <a:ln>
                  <a:noFill/>
                </a:ln>
                <a:solidFill>
                  <a:srgbClr val="000000"/>
                </a:solidFill>
                <a:effectLst/>
                <a:uLnTx/>
                <a:uFillTx/>
                <a:ea typeface="+mn-ea"/>
                <a:cs typeface="Poppins Light"/>
              </a:rPr>
              <a:t> to say they are </a:t>
            </a:r>
            <a:r>
              <a:rPr kumimoji="0" lang="en-GB" sz="1600" b="1" i="0" u="none" strike="noStrike" kern="1200" cap="none" spc="0" normalizeH="0" baseline="0" noProof="0" dirty="0">
                <a:ln>
                  <a:noFill/>
                </a:ln>
                <a:solidFill>
                  <a:srgbClr val="000000"/>
                </a:solidFill>
                <a:effectLst/>
                <a:uLnTx/>
                <a:uFillTx/>
                <a:ea typeface="+mn-ea"/>
                <a:cs typeface="Poppins Light"/>
              </a:rPr>
              <a:t>being more active than usual </a:t>
            </a:r>
            <a:r>
              <a:rPr kumimoji="0" lang="en-GB" sz="1600" b="0" i="0" u="none" strike="noStrike" kern="1200" cap="none" spc="0" normalizeH="0" baseline="0" noProof="0" dirty="0">
                <a:ln>
                  <a:noFill/>
                </a:ln>
                <a:solidFill>
                  <a:srgbClr val="000000"/>
                </a:solidFill>
                <a:effectLst/>
                <a:uLnTx/>
                <a:uFillTx/>
                <a:ea typeface="+mn-ea"/>
                <a:cs typeface="Poppins Light"/>
              </a:rPr>
              <a:t>under lockdown (16% vs 11%) and </a:t>
            </a:r>
            <a:r>
              <a:rPr kumimoji="0" lang="en-GB" sz="1600" b="1" i="0" u="none" strike="noStrike" kern="1200" cap="none" spc="0" normalizeH="0" baseline="0" noProof="0" dirty="0">
                <a:ln>
                  <a:noFill/>
                </a:ln>
                <a:solidFill>
                  <a:srgbClr val="000000"/>
                </a:solidFill>
                <a:effectLst/>
                <a:uLnTx/>
                <a:uFillTx/>
                <a:ea typeface="+mn-ea"/>
                <a:cs typeface="Poppins Light"/>
              </a:rPr>
              <a:t>less likely to say they are being less active than usual </a:t>
            </a:r>
            <a:br>
              <a:rPr kumimoji="0" lang="en-GB" sz="1600" b="1" i="0" u="none" strike="noStrike" kern="1200" cap="none" spc="0" normalizeH="0" baseline="0" noProof="0" dirty="0">
                <a:ln>
                  <a:noFill/>
                </a:ln>
                <a:solidFill>
                  <a:srgbClr val="000000"/>
                </a:solidFill>
                <a:effectLst/>
                <a:uLnTx/>
                <a:uFillTx/>
                <a:ea typeface="+mn-ea"/>
                <a:cs typeface="Poppins Light"/>
              </a:rPr>
            </a:br>
            <a:r>
              <a:rPr kumimoji="0" lang="en-GB" sz="1600" b="0" i="0" u="none" strike="noStrike" kern="1200" cap="none" spc="0" normalizeH="0" baseline="0" noProof="0" dirty="0">
                <a:ln>
                  <a:noFill/>
                </a:ln>
                <a:solidFill>
                  <a:srgbClr val="000000"/>
                </a:solidFill>
                <a:effectLst/>
                <a:uLnTx/>
                <a:uFillTx/>
                <a:ea typeface="+mn-ea"/>
                <a:cs typeface="Poppins Light"/>
              </a:rPr>
              <a:t>(26% vs 37%)**</a:t>
            </a:r>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695172" y="487475"/>
            <a:ext cx="9862849" cy="565983"/>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200" i="0" u="none" strike="noStrike" kern="1200" cap="none" spc="0" normalizeH="0" baseline="0" noProof="0" dirty="0">
                <a:ln>
                  <a:noFill/>
                </a:ln>
                <a:solidFill>
                  <a:srgbClr val="003F69"/>
                </a:solidFill>
                <a:effectLst/>
                <a:uLnTx/>
                <a:uFillTx/>
                <a:latin typeface="+mj-lt"/>
                <a:ea typeface="+mj-ea"/>
                <a:cs typeface="Poppins SemiBold" panose="02000000000000000000" pitchFamily="2" charset="77"/>
              </a:rPr>
              <a:t>Familiar inequalities but some surprising findings</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2089" y="6093030"/>
            <a:ext cx="926164" cy="282995"/>
          </a:xfrm>
          <a:prstGeom prst="rect">
            <a:avLst/>
          </a:prstGeom>
        </p:spPr>
      </p:pic>
      <p:sp>
        <p:nvSpPr>
          <p:cNvPr id="2" name="TextBox 1">
            <a:extLst>
              <a:ext uri="{FF2B5EF4-FFF2-40B4-BE49-F238E27FC236}">
                <a16:creationId xmlns:a16="http://schemas.microsoft.com/office/drawing/2014/main" id="{16619C25-BE0A-4EEF-AE0A-BF50C29A80B9}"/>
              </a:ext>
            </a:extLst>
          </p:cNvPr>
          <p:cNvSpPr txBox="1"/>
          <p:nvPr/>
        </p:nvSpPr>
        <p:spPr>
          <a:xfrm>
            <a:off x="1158253" y="6024977"/>
            <a:ext cx="4937534"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Poppins Light" panose="00000400000000000000" pitchFamily="2" charset="0"/>
              </a:rPr>
              <a:t>*According to their parents/carers, </a:t>
            </a:r>
            <a:r>
              <a:rPr kumimoji="0" lang="en-GB" sz="1200" b="0" i="0" u="none" strike="noStrike" kern="1200" cap="none" spc="0" normalizeH="0" baseline="0" noProof="0" dirty="0" err="1">
                <a:ln>
                  <a:noFill/>
                </a:ln>
                <a:solidFill>
                  <a:srgbClr val="000000"/>
                </a:solidFill>
                <a:effectLst/>
                <a:uLnTx/>
                <a:uFillTx/>
                <a:ea typeface="+mn-ea"/>
                <a:cs typeface="Poppins Light" panose="00000400000000000000" pitchFamily="2" charset="0"/>
              </a:rPr>
              <a:t>Savanta</a:t>
            </a:r>
            <a:r>
              <a:rPr kumimoji="0" lang="en-GB" sz="1200" b="0" i="0" u="none" strike="noStrike" kern="1200" cap="none" spc="0" normalizeH="0" baseline="0" noProof="0" dirty="0">
                <a:ln>
                  <a:noFill/>
                </a:ln>
                <a:solidFill>
                  <a:srgbClr val="000000"/>
                </a:solidFill>
                <a:effectLst/>
                <a:uLnTx/>
                <a:uFillTx/>
                <a:ea typeface="+mn-ea"/>
                <a:cs typeface="Poppins Light" panose="00000400000000000000" pitchFamily="2" charset="0"/>
              </a:rPr>
              <a:t> </a:t>
            </a:r>
            <a:r>
              <a:rPr kumimoji="0" lang="en-GB" sz="1200" b="0" i="0" u="none" strike="noStrike" kern="1200" cap="none" spc="0" normalizeH="0" baseline="0" noProof="0" dirty="0" err="1">
                <a:ln>
                  <a:noFill/>
                </a:ln>
                <a:solidFill>
                  <a:srgbClr val="000000"/>
                </a:solidFill>
                <a:effectLst/>
                <a:uLnTx/>
                <a:uFillTx/>
                <a:ea typeface="+mn-ea"/>
                <a:cs typeface="Poppins Light" panose="00000400000000000000" pitchFamily="2" charset="0"/>
              </a:rPr>
              <a:t>ComRes</a:t>
            </a:r>
            <a:r>
              <a:rPr kumimoji="0" lang="en-GB" sz="1200" b="0" i="0" u="none" strike="noStrike" kern="1200" cap="none" spc="0" normalizeH="0" baseline="0" noProof="0" dirty="0">
                <a:ln>
                  <a:noFill/>
                </a:ln>
                <a:solidFill>
                  <a:srgbClr val="000000"/>
                </a:solidFill>
                <a:effectLst/>
                <a:uLnTx/>
                <a:uFillTx/>
                <a:ea typeface="+mn-ea"/>
                <a:cs typeface="Poppins Light" panose="00000400000000000000" pitchFamily="2" charset="0"/>
              </a:rPr>
              <a:t> activity tracker</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Poppins Light" panose="00000400000000000000" pitchFamily="2" charset="0"/>
              </a:rPr>
              <a:t>**We cannot assume this means they are meeting CMO guidelines</a:t>
            </a:r>
          </a:p>
        </p:txBody>
      </p:sp>
      <p:sp>
        <p:nvSpPr>
          <p:cNvPr id="25" name="TextBox 24">
            <a:extLst>
              <a:ext uri="{FF2B5EF4-FFF2-40B4-BE49-F238E27FC236}">
                <a16:creationId xmlns:a16="http://schemas.microsoft.com/office/drawing/2014/main" id="{4CF36D88-925F-4661-A628-27114C3A91DD}"/>
              </a:ext>
            </a:extLst>
          </p:cNvPr>
          <p:cNvSpPr txBox="1"/>
          <p:nvPr/>
        </p:nvSpPr>
        <p:spPr>
          <a:xfrm>
            <a:off x="6055443" y="4966622"/>
            <a:ext cx="5451016" cy="830997"/>
          </a:xfrm>
          <a:prstGeom prst="rect">
            <a:avLst/>
          </a:prstGeom>
          <a:solidFill>
            <a:srgbClr val="CDEFE7"/>
          </a:solidFill>
          <a:ln>
            <a:noFill/>
          </a:ln>
        </p:spPr>
        <p:txBody>
          <a:bodyPr wrap="square" rtlCol="0" anchor="ctr" anchorCtr="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ea typeface="+mn-ea"/>
                <a:cs typeface="Poppins Light"/>
              </a:rPr>
              <a:t>CYP from </a:t>
            </a:r>
            <a:r>
              <a:rPr kumimoji="0" lang="en-GB" sz="1600" b="1" i="0" u="sng" strike="noStrike" kern="1200" cap="none" spc="0" normalizeH="0" baseline="0" noProof="0" dirty="0">
                <a:ln>
                  <a:noFill/>
                </a:ln>
                <a:solidFill>
                  <a:srgbClr val="000000"/>
                </a:solidFill>
                <a:effectLst/>
                <a:uLnTx/>
                <a:uFillTx/>
                <a:ea typeface="+mn-ea"/>
                <a:cs typeface="Poppins Light"/>
              </a:rPr>
              <a:t>BAME</a:t>
            </a:r>
            <a:r>
              <a:rPr kumimoji="0" lang="en-GB" sz="1600" b="0" i="0" u="sng" strike="noStrike" kern="1200" cap="none" spc="0" normalizeH="0" baseline="0" noProof="0" dirty="0">
                <a:ln>
                  <a:noFill/>
                </a:ln>
                <a:solidFill>
                  <a:srgbClr val="000000"/>
                </a:solidFill>
                <a:effectLst/>
                <a:uLnTx/>
                <a:uFillTx/>
                <a:ea typeface="+mn-ea"/>
                <a:cs typeface="Poppins Light"/>
              </a:rPr>
              <a:t> background</a:t>
            </a:r>
            <a:r>
              <a:rPr kumimoji="0" lang="en-GB" sz="1600" b="0" i="0" u="none" strike="noStrike" kern="1200" cap="none" spc="0" normalizeH="0" baseline="0" noProof="0" dirty="0">
                <a:ln>
                  <a:noFill/>
                </a:ln>
                <a:solidFill>
                  <a:srgbClr val="000000"/>
                </a:solidFill>
                <a:effectLst/>
                <a:uLnTx/>
                <a:uFillTx/>
                <a:ea typeface="+mn-ea"/>
                <a:cs typeface="Poppins Light"/>
              </a:rPr>
              <a:t>s are more likely to say they are </a:t>
            </a:r>
            <a:r>
              <a:rPr kumimoji="0" lang="en-GB" sz="1600" b="1" i="0" u="sng" strike="noStrike" kern="1200" cap="none" spc="0" normalizeH="0" baseline="0" noProof="0" dirty="0">
                <a:ln>
                  <a:noFill/>
                </a:ln>
                <a:solidFill>
                  <a:srgbClr val="000000"/>
                </a:solidFill>
                <a:effectLst/>
                <a:uLnTx/>
                <a:uFillTx/>
                <a:ea typeface="+mn-ea"/>
                <a:cs typeface="Poppins Light"/>
              </a:rPr>
              <a:t>enjoying being active more than usual</a:t>
            </a:r>
            <a:r>
              <a:rPr kumimoji="0" lang="en-GB" sz="1600" b="1" i="0" u="none" strike="noStrike" kern="1200" cap="none" spc="0" normalizeH="0" baseline="0" noProof="0" dirty="0">
                <a:ln>
                  <a:noFill/>
                </a:ln>
                <a:solidFill>
                  <a:srgbClr val="000000"/>
                </a:solidFill>
                <a:effectLst/>
                <a:uLnTx/>
                <a:uFillTx/>
                <a:ea typeface="+mn-ea"/>
                <a:cs typeface="Poppins Light"/>
              </a:rPr>
              <a:t> </a:t>
            </a:r>
            <a:br>
              <a:rPr kumimoji="0" lang="en-GB" sz="1600" b="1" i="0" u="none" strike="noStrike" kern="1200" cap="none" spc="0" normalizeH="0" baseline="0" noProof="0" dirty="0">
                <a:ln>
                  <a:noFill/>
                </a:ln>
                <a:solidFill>
                  <a:srgbClr val="000000"/>
                </a:solidFill>
                <a:effectLst/>
                <a:uLnTx/>
                <a:uFillTx/>
                <a:ea typeface="+mn-ea"/>
                <a:cs typeface="Poppins Light"/>
              </a:rPr>
            </a:br>
            <a:r>
              <a:rPr kumimoji="0" lang="en-GB" sz="1600" b="0" i="0" u="none" strike="noStrike" kern="1200" cap="none" spc="0" normalizeH="0" baseline="0" noProof="0" dirty="0">
                <a:ln>
                  <a:noFill/>
                </a:ln>
                <a:solidFill>
                  <a:srgbClr val="000000"/>
                </a:solidFill>
                <a:effectLst/>
                <a:uLnTx/>
                <a:uFillTx/>
                <a:ea typeface="+mn-ea"/>
                <a:cs typeface="Poppins Light"/>
              </a:rPr>
              <a:t>(20% vs 12% of white children)</a:t>
            </a:r>
          </a:p>
        </p:txBody>
      </p:sp>
      <p:sp>
        <p:nvSpPr>
          <p:cNvPr id="4" name="Rectangle: Top Corners One Rounded and One Snipped 3">
            <a:extLst>
              <a:ext uri="{FF2B5EF4-FFF2-40B4-BE49-F238E27FC236}">
                <a16:creationId xmlns:a16="http://schemas.microsoft.com/office/drawing/2014/main" id="{D371BB71-7B08-4EA2-AABC-0194A94A34BA}"/>
              </a:ext>
            </a:extLst>
          </p:cNvPr>
          <p:cNvSpPr/>
          <p:nvPr/>
        </p:nvSpPr>
        <p:spPr>
          <a:xfrm>
            <a:off x="444873" y="1446118"/>
            <a:ext cx="5375948" cy="707166"/>
          </a:xfrm>
          <a:prstGeom prst="snipRoundRect">
            <a:avLst>
              <a:gd name="adj1" fmla="val 50000"/>
              <a:gd name="adj2" fmla="val 0"/>
            </a:avLst>
          </a:prstGeom>
          <a:solidFill>
            <a:srgbClr val="D6D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759DF81-73BF-4480-87E9-A71BF369A10D}"/>
              </a:ext>
            </a:extLst>
          </p:cNvPr>
          <p:cNvSpPr txBox="1"/>
          <p:nvPr/>
        </p:nvSpPr>
        <p:spPr>
          <a:xfrm>
            <a:off x="1638200" y="1600989"/>
            <a:ext cx="3977640" cy="461665"/>
          </a:xfrm>
          <a:prstGeom prst="rect">
            <a:avLst/>
          </a:prstGeom>
          <a:noFill/>
        </p:spPr>
        <p:txBody>
          <a:bodyPr wrap="square" rtlCol="0">
            <a:spAutoFit/>
          </a:bodyPr>
          <a:lstStyle/>
          <a:p>
            <a:r>
              <a:rPr lang="en-GB" sz="2400" dirty="0">
                <a:latin typeface="+mj-lt"/>
                <a:cs typeface="Poppins Light" pitchFamily="2" charset="77"/>
              </a:rPr>
              <a:t>Familiar Inequalities</a:t>
            </a:r>
            <a:endParaRPr lang="en-GB" sz="2400" dirty="0">
              <a:latin typeface="+mj-lt"/>
            </a:endParaRPr>
          </a:p>
        </p:txBody>
      </p:sp>
      <p:sp>
        <p:nvSpPr>
          <p:cNvPr id="17" name="Rectangle: Top Corners One Rounded and One Snipped 16">
            <a:extLst>
              <a:ext uri="{FF2B5EF4-FFF2-40B4-BE49-F238E27FC236}">
                <a16:creationId xmlns:a16="http://schemas.microsoft.com/office/drawing/2014/main" id="{344C5DBE-8DED-457C-AF47-2A825401C396}"/>
              </a:ext>
            </a:extLst>
          </p:cNvPr>
          <p:cNvSpPr/>
          <p:nvPr/>
        </p:nvSpPr>
        <p:spPr>
          <a:xfrm>
            <a:off x="6095788" y="1446118"/>
            <a:ext cx="5351068" cy="707166"/>
          </a:xfrm>
          <a:prstGeom prst="snipRoundRect">
            <a:avLst>
              <a:gd name="adj1" fmla="val 50000"/>
              <a:gd name="adj2" fmla="val 0"/>
            </a:avLst>
          </a:prstGeom>
          <a:solidFill>
            <a:srgbClr val="CDE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D14ECF8-1160-4A07-AB13-E1BCC813A44B}"/>
              </a:ext>
            </a:extLst>
          </p:cNvPr>
          <p:cNvSpPr txBox="1"/>
          <p:nvPr/>
        </p:nvSpPr>
        <p:spPr>
          <a:xfrm>
            <a:off x="7459223" y="1590348"/>
            <a:ext cx="2702047" cy="461665"/>
          </a:xfrm>
          <a:prstGeom prst="rect">
            <a:avLst/>
          </a:prstGeom>
          <a:noFill/>
        </p:spPr>
        <p:txBody>
          <a:bodyPr wrap="square" rtlCol="0">
            <a:spAutoFit/>
          </a:bodyPr>
          <a:lstStyle/>
          <a:p>
            <a:r>
              <a:rPr lang="en-GB" sz="2400" dirty="0">
                <a:latin typeface="+mj-lt"/>
              </a:rPr>
              <a:t>‘Green Shoots’</a:t>
            </a:r>
          </a:p>
        </p:txBody>
      </p:sp>
    </p:spTree>
    <p:extLst>
      <p:ext uri="{BB962C8B-B14F-4D97-AF65-F5344CB8AC3E}">
        <p14:creationId xmlns:p14="http://schemas.microsoft.com/office/powerpoint/2010/main" val="304080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D5F9E9F-B443-EC4C-BBED-8936FF9F39A6}"/>
              </a:ext>
            </a:extLst>
          </p:cNvPr>
          <p:cNvSpPr txBox="1"/>
          <p:nvPr/>
        </p:nvSpPr>
        <p:spPr>
          <a:xfrm>
            <a:off x="826770" y="395605"/>
            <a:ext cx="6423660" cy="788670"/>
          </a:xfrm>
          <a:prstGeom prst="rect">
            <a:avLst/>
          </a:prstGeom>
        </p:spPr>
        <p:txBody>
          <a:bodyPr vert="horz" lIns="91440" tIns="45720" rIns="91440" bIns="45720" rtlCol="0" anchor="b">
            <a:noAutofit/>
          </a:bodyPr>
          <a:lstStyle/>
          <a:p>
            <a:pPr marL="0" marR="0" lvl="0" indent="0" fontAlgn="auto">
              <a:lnSpc>
                <a:spcPct val="90000"/>
              </a:lnSpc>
              <a:spcBef>
                <a:spcPct val="0"/>
              </a:spcBef>
              <a:spcAft>
                <a:spcPts val="600"/>
              </a:spcAft>
              <a:buClrTx/>
              <a:buSzTx/>
              <a:tabLst/>
              <a:defRPr/>
            </a:pPr>
            <a:r>
              <a:rPr lang="en-US" sz="4400" dirty="0">
                <a:latin typeface="+mj-lt"/>
                <a:ea typeface="+mj-ea"/>
                <a:cs typeface="+mj-cs"/>
              </a:rPr>
              <a:t>Modules</a:t>
            </a:r>
            <a:r>
              <a:rPr kumimoji="0" lang="en-US" sz="4400" i="0" u="none" strike="noStrike" cap="none" spc="0" normalizeH="0" baseline="0" noProof="0" dirty="0">
                <a:ln>
                  <a:noFill/>
                </a:ln>
                <a:effectLst/>
                <a:uLnTx/>
                <a:uFillTx/>
                <a:latin typeface="+mj-lt"/>
                <a:ea typeface="+mj-ea"/>
                <a:cs typeface="+mj-cs"/>
              </a:rPr>
              <a:t> Overview</a:t>
            </a:r>
          </a:p>
        </p:txBody>
      </p:sp>
      <p:sp>
        <p:nvSpPr>
          <p:cNvPr id="7" name="Content Placeholder 4">
            <a:extLst>
              <a:ext uri="{FF2B5EF4-FFF2-40B4-BE49-F238E27FC236}">
                <a16:creationId xmlns:a16="http://schemas.microsoft.com/office/drawing/2014/main" id="{E785A80C-E914-4B4F-9754-4C8E8472EC7A}"/>
              </a:ext>
            </a:extLst>
          </p:cNvPr>
          <p:cNvSpPr txBox="1">
            <a:spLocks/>
          </p:cNvSpPr>
          <p:nvPr/>
        </p:nvSpPr>
        <p:spPr>
          <a:xfrm>
            <a:off x="826770" y="1428750"/>
            <a:ext cx="10538460" cy="4873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t>Module 1  </a:t>
            </a:r>
            <a:r>
              <a:rPr lang="en-GB" sz="2200" dirty="0"/>
              <a:t>	</a:t>
            </a:r>
          </a:p>
          <a:p>
            <a:pPr marL="0" indent="0">
              <a:buNone/>
            </a:pPr>
            <a:r>
              <a:rPr lang="en-GB" sz="2200" i="1" dirty="0"/>
              <a:t>‘How can physical activity, PE &amp; school sport help pupils overcome the impacts of lockdown?’</a:t>
            </a:r>
          </a:p>
          <a:p>
            <a:pPr marL="0"/>
            <a:r>
              <a:rPr lang="en-GB" sz="2200" dirty="0"/>
              <a:t>Why improve your provision? (The benefits of physical activity)</a:t>
            </a:r>
            <a:br>
              <a:rPr lang="en-GB" sz="2200" dirty="0"/>
            </a:br>
            <a:endParaRPr lang="en-GB" sz="2200" dirty="0"/>
          </a:p>
          <a:p>
            <a:pPr marL="0" indent="0">
              <a:buNone/>
            </a:pPr>
            <a:r>
              <a:rPr lang="en-GB" sz="2200" b="1" dirty="0"/>
              <a:t>Module 2  </a:t>
            </a:r>
          </a:p>
          <a:p>
            <a:pPr marL="0" indent="0">
              <a:buNone/>
            </a:pPr>
            <a:r>
              <a:rPr lang="en-GB" sz="2200" i="1" dirty="0"/>
              <a:t>‘PE &amp; Sport Premium Guidance 2020-21’</a:t>
            </a:r>
            <a:r>
              <a:rPr lang="en-GB" sz="2200" dirty="0"/>
              <a:t>	</a:t>
            </a:r>
          </a:p>
          <a:p>
            <a:pPr marL="0"/>
            <a:r>
              <a:rPr lang="en-GB" sz="2200" dirty="0"/>
              <a:t>What are the conditions of the grant? (Updated grant guidance)</a:t>
            </a:r>
            <a:br>
              <a:rPr lang="en-GB" sz="2200" dirty="0"/>
            </a:br>
            <a:endParaRPr lang="en-GB" sz="2200" dirty="0"/>
          </a:p>
          <a:p>
            <a:pPr marL="0" indent="0">
              <a:buNone/>
            </a:pPr>
            <a:r>
              <a:rPr lang="en-GB" sz="2200" b="1" dirty="0"/>
              <a:t>Module 3 </a:t>
            </a:r>
          </a:p>
          <a:p>
            <a:pPr marL="0" indent="0">
              <a:buNone/>
            </a:pPr>
            <a:r>
              <a:rPr lang="en-GB" sz="2200" i="1" dirty="0"/>
              <a:t>‘Let’s rethink your PE &amp; Sport Premium to achieve the best outcomes for pupils’</a:t>
            </a:r>
          </a:p>
          <a:p>
            <a:r>
              <a:rPr lang="en-GB" sz="2200" dirty="0"/>
              <a:t>How can we maximise the benefits of physical activity in school?		</a:t>
            </a:r>
          </a:p>
          <a:p>
            <a:pPr marL="0"/>
            <a:endParaRPr lang="en-GB" sz="2200" dirty="0"/>
          </a:p>
        </p:txBody>
      </p:sp>
    </p:spTree>
    <p:extLst>
      <p:ext uri="{BB962C8B-B14F-4D97-AF65-F5344CB8AC3E}">
        <p14:creationId xmlns:p14="http://schemas.microsoft.com/office/powerpoint/2010/main" val="1060884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569616" y="329316"/>
            <a:ext cx="9339262" cy="1325563"/>
          </a:xfrm>
          <a:prstGeom prst="rect">
            <a:avLst/>
          </a:prstGeom>
        </p:spPr>
        <p:txBody>
          <a:bodyPr>
            <a:noAutofit/>
          </a:bodyPr>
          <a:lstStyle/>
          <a:p>
            <a:r>
              <a:rPr lang="en-US" sz="4000" dirty="0">
                <a:cs typeface="Poppins SemiBold" panose="02000000000000000000" pitchFamily="2" charset="77"/>
              </a:rPr>
              <a:t>There are reasons to be cheerful</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4294967295"/>
          </p:nvPr>
        </p:nvSpPr>
        <p:spPr>
          <a:xfrm>
            <a:off x="569616" y="1468967"/>
            <a:ext cx="9755188" cy="744538"/>
          </a:xfrm>
          <a:prstGeom prst="rect">
            <a:avLst/>
          </a:prstGeom>
        </p:spPr>
        <p:txBody>
          <a:bodyPr lIns="0" tIns="0" rIns="0" bIns="0" anchor="t">
            <a:noAutofit/>
          </a:bodyPr>
          <a:lstStyle/>
          <a:p>
            <a:pPr marL="380990" indent="-380990">
              <a:buClr>
                <a:schemeClr val="tx2"/>
              </a:buClr>
              <a:buFont typeface="Arial" panose="020B0604020202020204" pitchFamily="34" charset="0"/>
              <a:buChar char="•"/>
            </a:pPr>
            <a:r>
              <a:rPr lang="en-GB" sz="1800" b="1" dirty="0">
                <a:solidFill>
                  <a:schemeClr val="accent6">
                    <a:lumMod val="10000"/>
                  </a:schemeClr>
                </a:solidFill>
                <a:cs typeface="Poppins Light"/>
              </a:rPr>
              <a:t>Nearly </a:t>
            </a:r>
            <a:r>
              <a:rPr lang="en-GB" sz="1800" b="1" u="sng" dirty="0">
                <a:solidFill>
                  <a:schemeClr val="accent6">
                    <a:lumMod val="10000"/>
                  </a:schemeClr>
                </a:solidFill>
                <a:cs typeface="Poppins Light"/>
              </a:rPr>
              <a:t>7 in 10 are exercising for the benefits</a:t>
            </a:r>
            <a:r>
              <a:rPr lang="en-GB" sz="1800" dirty="0">
                <a:solidFill>
                  <a:schemeClr val="accent6">
                    <a:lumMod val="10000"/>
                  </a:schemeClr>
                </a:solidFill>
                <a:cs typeface="Poppins Light"/>
              </a:rPr>
              <a:t> (stay fit, enjoyment, helps me relax, join friends)</a:t>
            </a:r>
          </a:p>
          <a:p>
            <a:pPr marL="380990" indent="-380990">
              <a:buClr>
                <a:schemeClr val="tx2"/>
              </a:buClr>
              <a:buFont typeface="Arial" panose="020B0604020202020204" pitchFamily="34" charset="0"/>
              <a:buChar char="•"/>
            </a:pPr>
            <a:r>
              <a:rPr lang="en-GB" sz="1800" b="1" u="sng" dirty="0">
                <a:solidFill>
                  <a:schemeClr val="accent6">
                    <a:lumMod val="10000"/>
                  </a:schemeClr>
                </a:solidFill>
                <a:cs typeface="Poppins Light"/>
              </a:rPr>
              <a:t>Enjoyment</a:t>
            </a:r>
            <a:r>
              <a:rPr lang="en-GB" sz="1800" b="1" dirty="0">
                <a:solidFill>
                  <a:schemeClr val="accent6">
                    <a:lumMod val="10000"/>
                  </a:schemeClr>
                </a:solidFill>
                <a:cs typeface="Poppins Light"/>
              </a:rPr>
              <a:t> continues to play a key role</a:t>
            </a:r>
          </a:p>
        </p:txBody>
      </p:sp>
      <p:sp>
        <p:nvSpPr>
          <p:cNvPr id="13" name="TextBox 12">
            <a:extLst>
              <a:ext uri="{FF2B5EF4-FFF2-40B4-BE49-F238E27FC236}">
                <a16:creationId xmlns:a16="http://schemas.microsoft.com/office/drawing/2014/main" id="{DBD52859-566A-154D-8464-576051942917}"/>
              </a:ext>
            </a:extLst>
          </p:cNvPr>
          <p:cNvSpPr txBox="1"/>
          <p:nvPr/>
        </p:nvSpPr>
        <p:spPr>
          <a:xfrm>
            <a:off x="6744791" y="1422343"/>
            <a:ext cx="583223" cy="206210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800" b="0" i="1" u="none" strike="noStrike" kern="1200" cap="none" spc="0" normalizeH="0" baseline="0" noProof="0" dirty="0">
                <a:ln>
                  <a:noFill/>
                </a:ln>
                <a:solidFill>
                  <a:srgbClr val="FFFFFF"/>
                </a:solidFill>
                <a:effectLst/>
                <a:uLnTx/>
                <a:uFillTx/>
                <a:latin typeface="Poppins" panose="02000000000000000000" pitchFamily="2" charset="77"/>
                <a:ea typeface="+mn-ea"/>
                <a:cs typeface="Poppins" panose="02000000000000000000" pitchFamily="2" charset="77"/>
              </a:rPr>
              <a:t>“ </a:t>
            </a:r>
          </a:p>
        </p:txBody>
      </p:sp>
      <p:pic>
        <p:nvPicPr>
          <p:cNvPr id="11" name="Graphic 10">
            <a:extLst>
              <a:ext uri="{FF2B5EF4-FFF2-40B4-BE49-F238E27FC236}">
                <a16:creationId xmlns:a16="http://schemas.microsoft.com/office/drawing/2014/main" id="{94B6FA20-16A7-3047-9733-EA8641AEC78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6706" y="6117805"/>
            <a:ext cx="926164" cy="282995"/>
          </a:xfrm>
          <a:prstGeom prst="rect">
            <a:avLst/>
          </a:prstGeom>
        </p:spPr>
      </p:pic>
      <p:pic>
        <p:nvPicPr>
          <p:cNvPr id="10" name="Picture 9">
            <a:extLst>
              <a:ext uri="{FF2B5EF4-FFF2-40B4-BE49-F238E27FC236}">
                <a16:creationId xmlns:a16="http://schemas.microsoft.com/office/drawing/2014/main" id="{58D22F11-B539-4B51-ACF2-E6EFF2F6AEFE}"/>
              </a:ext>
            </a:extLst>
          </p:cNvPr>
          <p:cNvPicPr/>
          <p:nvPr/>
        </p:nvPicPr>
        <p:blipFill>
          <a:blip r:embed="rId5" cstate="email">
            <a:extLst>
              <a:ext uri="{28A0092B-C50C-407E-A947-70E740481C1C}">
                <a14:useLocalDpi xmlns:a14="http://schemas.microsoft.com/office/drawing/2010/main"/>
              </a:ext>
              <a:ext uri="{FF2B5EF4-FFF2-40B4-BE49-F238E27FC236}">
                <a16:creationId xmlns="" xmlns:lc="http://schemas.openxmlformats.org/drawingml/2006/lockedCanvas" xmlns:arto="http://schemas.microsoft.com/office/word/2006/arto" xmlns:o="urn:schemas-microsoft-com:office:office" xmlns:v="urn:schemas-microsoft-com:vml" xmlns:w10="urn:schemas-microsoft-com:office:word" xmlns:w="http://schemas.openxmlformats.org/wordprocessingml/2006/main" xmlns:a14="http://schemas.microsoft.com/office/drawing/2010/main" xmlns:asvg="http://schemas.microsoft.com/office/drawing/2016/SVG/main" xmlns:a16="http://schemas.microsoft.com/office/drawing/2014/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E2F52A22-E9D0-419A-94E4-D77366DC66DC}"/>
              </a:ext>
            </a:extLst>
          </a:blip>
          <a:stretch>
            <a:fillRect/>
          </a:stretch>
        </p:blipFill>
        <p:spPr>
          <a:xfrm>
            <a:off x="5598964" y="1958880"/>
            <a:ext cx="6287117" cy="3682056"/>
          </a:xfrm>
          <a:prstGeom prst="rect">
            <a:avLst/>
          </a:prstGeom>
        </p:spPr>
      </p:pic>
      <p:sp>
        <p:nvSpPr>
          <p:cNvPr id="12" name="Content Placeholder 6">
            <a:extLst>
              <a:ext uri="{FF2B5EF4-FFF2-40B4-BE49-F238E27FC236}">
                <a16:creationId xmlns:a16="http://schemas.microsoft.com/office/drawing/2014/main" id="{33FBE1FF-5FCC-4928-A4CB-1CD1FD9FCC8B}"/>
              </a:ext>
            </a:extLst>
          </p:cNvPr>
          <p:cNvSpPr txBox="1">
            <a:spLocks/>
          </p:cNvSpPr>
          <p:nvPr/>
        </p:nvSpPr>
        <p:spPr>
          <a:xfrm>
            <a:off x="575904" y="2620121"/>
            <a:ext cx="4721160" cy="3020815"/>
          </a:xfrm>
          <a:prstGeom prst="rect">
            <a:avLst/>
          </a:prstGeom>
          <a:ln cmpd="sng">
            <a:noFill/>
          </a:ln>
        </p:spPr>
        <p:txBody>
          <a:bodyPr lIns="0" tIns="0" rIns="0" bIns="0">
            <a:normAutofit/>
          </a:bodyPr>
          <a:lstStyle>
            <a:lvl1pPr marL="0" indent="0" algn="l" defTabSz="685800" rtl="0" eaLnBrk="1" latinLnBrk="0" hangingPunct="1">
              <a:lnSpc>
                <a:spcPts val="1880"/>
              </a:lnSpc>
              <a:spcBef>
                <a:spcPts val="750"/>
              </a:spcBef>
              <a:buFont typeface="Arial" panose="020B0604020202020204" pitchFamily="34" charset="0"/>
              <a:buNone/>
              <a:defRPr sz="1400" b="0" i="0" kern="1200">
                <a:solidFill>
                  <a:schemeClr val="tx1"/>
                </a:solidFill>
                <a:latin typeface="Poppins Light" pitchFamily="2" charset="77"/>
                <a:ea typeface="+mn-ea"/>
                <a:cs typeface="Poppins Light" pitchFamily="2" charset="77"/>
              </a:defRPr>
            </a:lvl1pPr>
            <a:lvl2pPr marL="514350" indent="-171450" algn="l" defTabSz="685800" rtl="0" eaLnBrk="1" latinLnBrk="0" hangingPunct="1">
              <a:lnSpc>
                <a:spcPts val="1880"/>
              </a:lnSpc>
              <a:spcBef>
                <a:spcPts val="75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Poppins" panose="02000000000000000000" pitchFamily="2" charset="77"/>
                <a:ea typeface="+mn-ea"/>
                <a:cs typeface="Poppins" panose="02000000000000000000"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Poppins" panose="02000000000000000000" pitchFamily="2" charset="77"/>
                <a:ea typeface="+mn-ea"/>
                <a:cs typeface="Poppins" panose="02000000000000000000"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Poppins" panose="02000000000000000000" pitchFamily="2" charset="77"/>
                <a:ea typeface="+mn-ea"/>
                <a:cs typeface="Poppins" panose="02000000000000000000"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0" lvl="0" algn="l" defTabSz="914377" rtl="0" eaLnBrk="1" fontAlgn="auto" latinLnBrk="0" hangingPunct="1">
              <a:lnSpc>
                <a:spcPts val="2507"/>
              </a:lnSpc>
              <a:spcBef>
                <a:spcPts val="1000"/>
              </a:spcBef>
              <a:spcAft>
                <a:spcPts val="0"/>
              </a:spcAft>
              <a:buSzTx/>
              <a:tabLst/>
              <a:defRPr/>
            </a:pPr>
            <a:r>
              <a:rPr kumimoji="0" lang="en-GB" sz="2000" b="1" i="0" u="none" strike="noStrike" kern="1200" cap="none" spc="0" normalizeH="0" baseline="0" noProof="0" dirty="0">
                <a:ln>
                  <a:noFill/>
                </a:ln>
                <a:solidFill>
                  <a:srgbClr val="000000"/>
                </a:solidFill>
                <a:effectLst/>
                <a:uLnTx/>
                <a:uFillTx/>
                <a:latin typeface="+mn-lt"/>
                <a:ea typeface="+mn-ea"/>
              </a:rPr>
              <a:t>Parents/carers are great role models:</a:t>
            </a:r>
          </a:p>
          <a:p>
            <a:pPr marL="380990" marR="0" lvl="0" indent="-380990" algn="l" defTabSz="914377" rtl="0" eaLnBrk="1" fontAlgn="auto" latinLnBrk="0" hangingPunct="1">
              <a:lnSpc>
                <a:spcPts val="2507"/>
              </a:lnSpc>
              <a:spcBef>
                <a:spcPts val="1000"/>
              </a:spcBef>
              <a:spcAft>
                <a:spcPts val="0"/>
              </a:spcAft>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mn-lt"/>
                <a:ea typeface="+mn-ea"/>
              </a:rPr>
              <a:t>21% are being more active with their family than usual</a:t>
            </a:r>
          </a:p>
          <a:p>
            <a:pPr marL="380990" marR="0" lvl="0" indent="-380990" algn="l" defTabSz="914377" rtl="0" eaLnBrk="1" fontAlgn="auto" latinLnBrk="0" hangingPunct="1">
              <a:lnSpc>
                <a:spcPts val="2507"/>
              </a:lnSpc>
              <a:spcBef>
                <a:spcPts val="1000"/>
              </a:spcBef>
              <a:spcAft>
                <a:spcPts val="0"/>
              </a:spcAft>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mn-lt"/>
                <a:ea typeface="+mn-ea"/>
              </a:rPr>
              <a:t>71% are being active with their parents/carers and 51% with a sibling</a:t>
            </a:r>
          </a:p>
          <a:p>
            <a:pPr marL="380990" marR="0" lvl="0" indent="-380990" algn="l" defTabSz="914377" rtl="0" eaLnBrk="1" fontAlgn="auto" latinLnBrk="0" hangingPunct="1">
              <a:lnSpc>
                <a:spcPts val="2507"/>
              </a:lnSpc>
              <a:spcBef>
                <a:spcPts val="1000"/>
              </a:spcBef>
              <a:spcAft>
                <a:spcPts val="0"/>
              </a:spcAft>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mn-lt"/>
                <a:ea typeface="+mn-ea"/>
              </a:rPr>
              <a:t>The more active a parent is, the more active their children are. </a:t>
            </a:r>
          </a:p>
        </p:txBody>
      </p:sp>
    </p:spTree>
    <p:extLst>
      <p:ext uri="{BB962C8B-B14F-4D97-AF65-F5344CB8AC3E}">
        <p14:creationId xmlns:p14="http://schemas.microsoft.com/office/powerpoint/2010/main" val="1060060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86AC36-ECA7-4F3B-AC44-2875AD4A93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9636" y="990601"/>
            <a:ext cx="8469062" cy="5210174"/>
          </a:xfrm>
          <a:prstGeom prst="rect">
            <a:avLst/>
          </a:prstGeom>
        </p:spPr>
      </p:pic>
      <p:sp>
        <p:nvSpPr>
          <p:cNvPr id="5" name="Rectangle: Top Corners One Rounded and One Snipped 4">
            <a:extLst>
              <a:ext uri="{FF2B5EF4-FFF2-40B4-BE49-F238E27FC236}">
                <a16:creationId xmlns:a16="http://schemas.microsoft.com/office/drawing/2014/main" id="{C18808B5-3ACF-4A82-A95E-DA7CBB3B5E29}"/>
              </a:ext>
            </a:extLst>
          </p:cNvPr>
          <p:cNvSpPr/>
          <p:nvPr/>
        </p:nvSpPr>
        <p:spPr>
          <a:xfrm>
            <a:off x="7362825" y="2514600"/>
            <a:ext cx="4418358" cy="2938036"/>
          </a:xfrm>
          <a:prstGeom prst="snipRoundRect">
            <a:avLst>
              <a:gd name="adj1" fmla="val 16667"/>
              <a:gd name="adj2" fmla="val 0"/>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45051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D5F9E9F-B443-EC4C-BBED-8936FF9F39A6}"/>
              </a:ext>
            </a:extLst>
          </p:cNvPr>
          <p:cNvSpPr txBox="1"/>
          <p:nvPr/>
        </p:nvSpPr>
        <p:spPr>
          <a:xfrm>
            <a:off x="839788" y="365125"/>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400" i="0" u="none" strike="noStrike" cap="none" spc="0" normalizeH="0" baseline="0" noProof="0" dirty="0">
                <a:ln>
                  <a:noFill/>
                </a:ln>
                <a:effectLst/>
                <a:uLnTx/>
                <a:uFillTx/>
                <a:latin typeface="+mj-lt"/>
                <a:ea typeface="+mj-ea"/>
                <a:cs typeface="+mj-cs"/>
              </a:rPr>
              <a:t>Summary and Implications</a:t>
            </a:r>
          </a:p>
        </p:txBody>
      </p:sp>
      <p:sp>
        <p:nvSpPr>
          <p:cNvPr id="6" name="Content Placeholder 2">
            <a:extLst>
              <a:ext uri="{FF2B5EF4-FFF2-40B4-BE49-F238E27FC236}">
                <a16:creationId xmlns:a16="http://schemas.microsoft.com/office/drawing/2014/main" id="{0FA9A1A0-F250-4E33-A254-37B6F55641FB}"/>
              </a:ext>
            </a:extLst>
          </p:cNvPr>
          <p:cNvSpPr>
            <a:spLocks noGrp="1"/>
          </p:cNvSpPr>
          <p:nvPr>
            <p:ph sz="half" idx="4294967295"/>
          </p:nvPr>
        </p:nvSpPr>
        <p:spPr>
          <a:xfrm>
            <a:off x="960120" y="1554480"/>
            <a:ext cx="5781675" cy="3429000"/>
          </a:xfrm>
        </p:spPr>
        <p:txBody>
          <a:bodyPr vert="horz" lIns="91440" tIns="45720" rIns="91440" bIns="45720" rtlCol="0">
            <a:noAutofit/>
          </a:bodyPr>
          <a:lstStyle/>
          <a:p>
            <a:pPr>
              <a:spcAft>
                <a:spcPts val="800"/>
              </a:spcAft>
            </a:pPr>
            <a:r>
              <a:rPr lang="en-GB" sz="2200" dirty="0"/>
              <a:t>Physical activity is a tool that can contribute to improving outcomes affected by lockdown.</a:t>
            </a:r>
          </a:p>
          <a:p>
            <a:pPr>
              <a:spcAft>
                <a:spcPts val="800"/>
              </a:spcAft>
            </a:pPr>
            <a:r>
              <a:rPr lang="en-GB" sz="2200" dirty="0"/>
              <a:t>On the whole, young people have been less active during lockdown</a:t>
            </a:r>
          </a:p>
          <a:p>
            <a:pPr>
              <a:spcAft>
                <a:spcPts val="800"/>
              </a:spcAft>
            </a:pPr>
            <a:r>
              <a:rPr lang="en-GB" sz="2200" dirty="0"/>
              <a:t>However, there are green shoots, we need to consider how we keep up the habits of those who have increased their levels and keep families walking and cycling.</a:t>
            </a:r>
          </a:p>
          <a:p>
            <a:pPr>
              <a:spcAft>
                <a:spcPts val="800"/>
              </a:spcAft>
            </a:pPr>
            <a:r>
              <a:rPr lang="en-GB" sz="2200" dirty="0"/>
              <a:t>Whilst targeting those who have been inactive and who can benefit most from increasing their activity levels.</a:t>
            </a:r>
          </a:p>
        </p:txBody>
      </p:sp>
      <p:pic>
        <p:nvPicPr>
          <p:cNvPr id="3" name="Picture 2" descr="A picture containing person, orange, male&#10;&#10;Description automatically generated">
            <a:extLst>
              <a:ext uri="{FF2B5EF4-FFF2-40B4-BE49-F238E27FC236}">
                <a16:creationId xmlns:a16="http://schemas.microsoft.com/office/drawing/2014/main" id="{D744548E-7CBC-4CC0-8A0A-12120685DB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6933" y="1537971"/>
            <a:ext cx="4802187" cy="4802187"/>
          </a:xfrm>
          <a:prstGeom prst="rect">
            <a:avLst/>
          </a:prstGeom>
        </p:spPr>
      </p:pic>
    </p:spTree>
    <p:extLst>
      <p:ext uri="{BB962C8B-B14F-4D97-AF65-F5344CB8AC3E}">
        <p14:creationId xmlns:p14="http://schemas.microsoft.com/office/powerpoint/2010/main" val="2676471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0248B5-26BA-4A7C-A6E7-7868B79033FA}"/>
              </a:ext>
            </a:extLst>
          </p:cNvPr>
          <p:cNvSpPr>
            <a:spLocks noGrp="1"/>
          </p:cNvSpPr>
          <p:nvPr>
            <p:ph type="title"/>
          </p:nvPr>
        </p:nvSpPr>
        <p:spPr/>
        <p:txBody>
          <a:bodyPr/>
          <a:lstStyle/>
          <a:p>
            <a:r>
              <a:rPr lang="en-GB" dirty="0"/>
              <a:t>Get in touch</a:t>
            </a:r>
          </a:p>
        </p:txBody>
      </p:sp>
      <p:sp>
        <p:nvSpPr>
          <p:cNvPr id="5" name="Content Placeholder 4">
            <a:extLst>
              <a:ext uri="{FF2B5EF4-FFF2-40B4-BE49-F238E27FC236}">
                <a16:creationId xmlns:a16="http://schemas.microsoft.com/office/drawing/2014/main" id="{B481D321-E5CD-4636-B30A-8DEFE1C414D9}"/>
              </a:ext>
            </a:extLst>
          </p:cNvPr>
          <p:cNvSpPr>
            <a:spLocks noGrp="1"/>
          </p:cNvSpPr>
          <p:nvPr>
            <p:ph sz="half" idx="1"/>
          </p:nvPr>
        </p:nvSpPr>
        <p:spPr/>
        <p:txBody>
          <a:bodyPr>
            <a:normAutofit/>
          </a:bodyPr>
          <a:lstStyle/>
          <a:p>
            <a:pPr marL="0" lvl="0" indent="0" algn="ctr">
              <a:buNone/>
            </a:pPr>
            <a:r>
              <a:rPr lang="en-GB" altLang="en-US" sz="2400" dirty="0">
                <a:latin typeface="+mj-lt"/>
                <a:ea typeface="Open Sans" panose="020B0604020202020204" charset="0"/>
                <a:cs typeface="Open Sans" panose="020B0604020202020204" charset="0"/>
              </a:rPr>
              <a:t>Stephen Hulme</a:t>
            </a:r>
          </a:p>
          <a:p>
            <a:pPr marL="0" lvl="0" indent="0" algn="ctr">
              <a:buNone/>
            </a:pPr>
            <a:r>
              <a:rPr lang="en-GB" altLang="en-US" sz="2000" dirty="0">
                <a:latin typeface="+mj-lt"/>
                <a:ea typeface="Open Sans" panose="020B0604020202020204" charset="0"/>
                <a:cs typeface="Open Sans" panose="020B0604020202020204" charset="0"/>
                <a:hlinkClick r:id="rId3">
                  <a:extLst>
                    <a:ext uri="{A12FA001-AC4F-418D-AE19-62706E023703}">
                      <ahyp:hlinkClr xmlns:ahyp="http://schemas.microsoft.com/office/drawing/2018/hyperlinkcolor" val="tx"/>
                    </a:ext>
                  </a:extLst>
                </a:hlinkClick>
              </a:rPr>
              <a:t>stephen.hulme@activenorfolk.org</a:t>
            </a:r>
            <a:br>
              <a:rPr lang="en-GB" altLang="en-US" sz="2400" dirty="0">
                <a:latin typeface="+mj-lt"/>
                <a:ea typeface="Open Sans" panose="020B0604020202020204" charset="0"/>
                <a:cs typeface="Open Sans" panose="020B0604020202020204" charset="0"/>
              </a:rPr>
            </a:br>
            <a:endParaRPr lang="en-GB" altLang="en-US" sz="2400" dirty="0">
              <a:latin typeface="+mj-lt"/>
              <a:ea typeface="Open Sans" panose="020B0604020202020204" charset="0"/>
              <a:cs typeface="Open Sans" panose="020B0604020202020204" charset="0"/>
            </a:endParaRPr>
          </a:p>
          <a:p>
            <a:pPr marL="0" lvl="0" indent="0" algn="ctr">
              <a:buNone/>
            </a:pPr>
            <a:r>
              <a:rPr lang="en-GB" altLang="en-US" sz="2400" dirty="0">
                <a:latin typeface="+mj-lt"/>
                <a:ea typeface="Open Sans" panose="020B0604020202020204" charset="0"/>
                <a:cs typeface="Open Sans" panose="020B0604020202020204" charset="0"/>
              </a:rPr>
              <a:t>Jo Thompson</a:t>
            </a:r>
          </a:p>
          <a:p>
            <a:pPr marL="0" lvl="0" indent="0" algn="ctr">
              <a:buNone/>
            </a:pPr>
            <a:r>
              <a:rPr lang="en-GB" altLang="en-US" sz="2000" dirty="0">
                <a:latin typeface="+mj-lt"/>
                <a:ea typeface="Open Sans" panose="020B0604020202020204" charset="0"/>
                <a:cs typeface="Open Sans" panose="020B0604020202020204" charset="0"/>
                <a:hlinkClick r:id="rId4">
                  <a:extLst>
                    <a:ext uri="{A12FA001-AC4F-418D-AE19-62706E023703}">
                      <ahyp:hlinkClr xmlns:ahyp="http://schemas.microsoft.com/office/drawing/2018/hyperlinkcolor" val="tx"/>
                    </a:ext>
                  </a:extLst>
                </a:hlinkClick>
              </a:rPr>
              <a:t>joanne.thompson@activenorfolk.org</a:t>
            </a:r>
            <a:br>
              <a:rPr lang="en-GB" altLang="en-US" sz="2400" dirty="0">
                <a:latin typeface="+mj-lt"/>
                <a:ea typeface="Open Sans" panose="020B0604020202020204" charset="0"/>
                <a:cs typeface="Open Sans" panose="020B0604020202020204" charset="0"/>
              </a:rPr>
            </a:br>
            <a:endParaRPr lang="en-GB" altLang="en-US" sz="2400" dirty="0">
              <a:latin typeface="+mj-lt"/>
              <a:ea typeface="Open Sans" panose="020B0604020202020204" charset="0"/>
              <a:cs typeface="Open Sans" panose="020B0604020202020204" charset="0"/>
            </a:endParaRPr>
          </a:p>
          <a:p>
            <a:pPr marL="0" lvl="0" indent="0" algn="ctr">
              <a:buNone/>
            </a:pPr>
            <a:r>
              <a:rPr lang="en-GB" altLang="en-US" sz="2400" dirty="0">
                <a:latin typeface="+mj-lt"/>
                <a:ea typeface="Open Sans" panose="020B0604020202020204" charset="0"/>
                <a:cs typeface="Open Sans" panose="020B0604020202020204" charset="0"/>
              </a:rPr>
              <a:t>01603 732381</a:t>
            </a:r>
          </a:p>
          <a:p>
            <a:pPr marL="0" lvl="0" indent="0" algn="ctr">
              <a:buNone/>
            </a:pPr>
            <a:r>
              <a:rPr lang="en-GB" altLang="en-US" sz="2400" dirty="0">
                <a:latin typeface="+mj-lt"/>
                <a:ea typeface="Open Sans" panose="020B0604020202020204" charset="0"/>
                <a:cs typeface="Open Sans" panose="020B0604020202020204" charset="0"/>
                <a:hlinkClick r:id="rId5">
                  <a:extLst>
                    <a:ext uri="{A12FA001-AC4F-418D-AE19-62706E023703}">
                      <ahyp:hlinkClr xmlns:ahyp="http://schemas.microsoft.com/office/drawing/2018/hyperlinkcolor" val="tx"/>
                    </a:ext>
                  </a:extLst>
                </a:hlinkClick>
              </a:rPr>
              <a:t>https://www.activenorfolk.org/pe-sport-premium</a:t>
            </a:r>
            <a:endParaRPr lang="en-GB" altLang="en-US" sz="2400" dirty="0">
              <a:latin typeface="+mj-lt"/>
              <a:ea typeface="Open Sans" panose="020B0604020202020204" charset="0"/>
              <a:cs typeface="Open Sans" panose="020B0604020202020204" charset="0"/>
            </a:endParaRPr>
          </a:p>
          <a:p>
            <a:pPr marL="0" indent="0">
              <a:buNone/>
            </a:pPr>
            <a:endParaRPr lang="en-GB" sz="2400" dirty="0">
              <a:latin typeface="+mj-lt"/>
            </a:endParaRPr>
          </a:p>
        </p:txBody>
      </p:sp>
      <p:pic>
        <p:nvPicPr>
          <p:cNvPr id="13" name="Picture 12" descr="A picture containing child, person, little, young&#10;&#10;Description automatically generated">
            <a:extLst>
              <a:ext uri="{FF2B5EF4-FFF2-40B4-BE49-F238E27FC236}">
                <a16:creationId xmlns:a16="http://schemas.microsoft.com/office/drawing/2014/main" id="{1C8A2130-81CB-438C-985E-127B58B370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85457" y="987813"/>
            <a:ext cx="2758842" cy="4136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2556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1F5DA8C-30B1-4C61-BBFE-62C10C72E6F9}"/>
              </a:ext>
            </a:extLst>
          </p:cNvPr>
          <p:cNvSpPr txBox="1"/>
          <p:nvPr/>
        </p:nvSpPr>
        <p:spPr>
          <a:xfrm>
            <a:off x="2640330" y="1716677"/>
            <a:ext cx="7310628" cy="1569660"/>
          </a:xfrm>
          <a:prstGeom prst="rect">
            <a:avLst/>
          </a:prstGeom>
          <a:noFill/>
        </p:spPr>
        <p:txBody>
          <a:bodyPr wrap="square" rtlCol="0">
            <a:spAutoFit/>
          </a:bodyPr>
          <a:lstStyle/>
          <a:p>
            <a:pPr algn="ctr"/>
            <a:r>
              <a:rPr lang="en-GB" sz="4800" dirty="0">
                <a:latin typeface="+mj-lt"/>
                <a:ea typeface="KBPlanetEarth" panose="02000603000000000000" pitchFamily="2" charset="0"/>
              </a:rPr>
              <a:t>PE and Sport Premium</a:t>
            </a:r>
            <a:br>
              <a:rPr lang="en-GB" sz="4800" dirty="0">
                <a:latin typeface="+mj-lt"/>
                <a:ea typeface="KBPlanetEarth" panose="02000603000000000000" pitchFamily="2" charset="0"/>
              </a:rPr>
            </a:br>
            <a:r>
              <a:rPr lang="en-GB" sz="4800" dirty="0">
                <a:latin typeface="+mj-lt"/>
                <a:ea typeface="KBPlanetEarth" panose="02000603000000000000" pitchFamily="2" charset="0"/>
              </a:rPr>
              <a:t>Guidance  2020-21</a:t>
            </a:r>
            <a:endParaRPr lang="en-US" sz="4800" dirty="0">
              <a:latin typeface="+mj-lt"/>
              <a:ea typeface="KBPlanetEarth" panose="02000603000000000000" pitchFamily="2" charset="0"/>
            </a:endParaRPr>
          </a:p>
        </p:txBody>
      </p:sp>
      <p:sp>
        <p:nvSpPr>
          <p:cNvPr id="8" name="TextBox 7">
            <a:extLst>
              <a:ext uri="{FF2B5EF4-FFF2-40B4-BE49-F238E27FC236}">
                <a16:creationId xmlns:a16="http://schemas.microsoft.com/office/drawing/2014/main" id="{B4234785-4C6E-4FC4-9B12-197C0289559B}"/>
              </a:ext>
            </a:extLst>
          </p:cNvPr>
          <p:cNvSpPr txBox="1"/>
          <p:nvPr/>
        </p:nvSpPr>
        <p:spPr>
          <a:xfrm>
            <a:off x="4380144" y="4726830"/>
            <a:ext cx="5570814" cy="584775"/>
          </a:xfrm>
          <a:prstGeom prst="rect">
            <a:avLst/>
          </a:prstGeom>
          <a:noFill/>
        </p:spPr>
        <p:txBody>
          <a:bodyPr wrap="square" rtlCol="0">
            <a:spAutoFit/>
          </a:bodyPr>
          <a:lstStyle/>
          <a:p>
            <a:r>
              <a:rPr lang="en-US" sz="3200" dirty="0">
                <a:latin typeface="+mj-lt"/>
                <a:ea typeface="Open Sans" panose="020B0606030504020204" pitchFamily="34" charset="0"/>
                <a:cs typeface="Open Sans" panose="020B0606030504020204" pitchFamily="34" charset="0"/>
              </a:rPr>
              <a:t>Module 2 of 3 </a:t>
            </a:r>
          </a:p>
        </p:txBody>
      </p:sp>
      <p:pic>
        <p:nvPicPr>
          <p:cNvPr id="3" name="Picture 2">
            <a:extLst>
              <a:ext uri="{FF2B5EF4-FFF2-40B4-BE49-F238E27FC236}">
                <a16:creationId xmlns:a16="http://schemas.microsoft.com/office/drawing/2014/main" id="{AC58A45C-8C03-4F6B-B28A-8CE2593420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67205"/>
            <a:ext cx="12192000" cy="1286189"/>
          </a:xfrm>
          <a:prstGeom prst="rect">
            <a:avLst/>
          </a:prstGeom>
        </p:spPr>
      </p:pic>
    </p:spTree>
    <p:extLst>
      <p:ext uri="{BB962C8B-B14F-4D97-AF65-F5344CB8AC3E}">
        <p14:creationId xmlns:p14="http://schemas.microsoft.com/office/powerpoint/2010/main" val="2506665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F5E5C9-B661-415A-B911-BF42A5318C02}"/>
              </a:ext>
            </a:extLst>
          </p:cNvPr>
          <p:cNvSpPr>
            <a:spLocks noGrp="1"/>
          </p:cNvSpPr>
          <p:nvPr>
            <p:ph type="title"/>
          </p:nvPr>
        </p:nvSpPr>
        <p:spPr bwMode="auto">
          <a:xfrm>
            <a:off x="938311" y="434340"/>
            <a:ext cx="5672138" cy="85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l"/>
            <a:r>
              <a:rPr lang="en-GB" altLang="en-US" dirty="0">
                <a:ea typeface="Open Sans" panose="020B0604020202020204" charset="0"/>
                <a:cs typeface="Open Sans" panose="020B0604020202020204" charset="0"/>
              </a:rPr>
              <a:t>Modules Overview</a:t>
            </a:r>
            <a:endParaRPr lang="en-GB" altLang="en-US" dirty="0"/>
          </a:p>
        </p:txBody>
      </p:sp>
      <p:sp>
        <p:nvSpPr>
          <p:cNvPr id="5" name="Content Placeholder 4">
            <a:extLst>
              <a:ext uri="{FF2B5EF4-FFF2-40B4-BE49-F238E27FC236}">
                <a16:creationId xmlns:a16="http://schemas.microsoft.com/office/drawing/2014/main" id="{16A0CA59-F8C1-459E-B240-0D754C69EE98}"/>
              </a:ext>
            </a:extLst>
          </p:cNvPr>
          <p:cNvSpPr txBox="1">
            <a:spLocks/>
          </p:cNvSpPr>
          <p:nvPr/>
        </p:nvSpPr>
        <p:spPr>
          <a:xfrm>
            <a:off x="938311" y="1288415"/>
            <a:ext cx="10538460" cy="4873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t>Module 1  </a:t>
            </a:r>
            <a:r>
              <a:rPr lang="en-GB" sz="2200" dirty="0"/>
              <a:t>	</a:t>
            </a:r>
          </a:p>
          <a:p>
            <a:pPr marL="0" indent="0">
              <a:buNone/>
            </a:pPr>
            <a:r>
              <a:rPr lang="en-GB" sz="2200" i="1" dirty="0"/>
              <a:t>‘How can physical activity, PE &amp; school sport help pupils overcome the impacts of lockdown?’</a:t>
            </a:r>
          </a:p>
          <a:p>
            <a:pPr marL="0"/>
            <a:r>
              <a:rPr lang="en-GB" sz="2200" dirty="0"/>
              <a:t>Why improve your provision? (The benefits of physical activity)</a:t>
            </a:r>
            <a:br>
              <a:rPr lang="en-GB" sz="2200" dirty="0"/>
            </a:br>
            <a:endParaRPr lang="en-GB" sz="2200" dirty="0"/>
          </a:p>
          <a:p>
            <a:pPr marL="0" indent="0">
              <a:buNone/>
            </a:pPr>
            <a:r>
              <a:rPr lang="en-GB" sz="2200" b="1" dirty="0"/>
              <a:t>Module 2  </a:t>
            </a:r>
          </a:p>
          <a:p>
            <a:pPr marL="0" indent="0">
              <a:buNone/>
            </a:pPr>
            <a:r>
              <a:rPr lang="en-GB" sz="2200" i="1" dirty="0"/>
              <a:t>‘PE &amp; Sport Premium Guidance 2020-21’</a:t>
            </a:r>
            <a:r>
              <a:rPr lang="en-GB" sz="2200" dirty="0"/>
              <a:t>	</a:t>
            </a:r>
          </a:p>
          <a:p>
            <a:pPr marL="0"/>
            <a:r>
              <a:rPr lang="en-GB" sz="2200" dirty="0"/>
              <a:t>What are the conditions of the grant? (Updated grant guidance)</a:t>
            </a:r>
            <a:br>
              <a:rPr lang="en-GB" sz="2200" dirty="0"/>
            </a:br>
            <a:endParaRPr lang="en-GB" sz="2200" dirty="0"/>
          </a:p>
          <a:p>
            <a:pPr marL="0" indent="0">
              <a:buNone/>
            </a:pPr>
            <a:r>
              <a:rPr lang="en-GB" sz="2200" b="1" dirty="0"/>
              <a:t>Module 3 </a:t>
            </a:r>
          </a:p>
          <a:p>
            <a:pPr marL="0" indent="0">
              <a:buNone/>
            </a:pPr>
            <a:r>
              <a:rPr lang="en-GB" sz="2200" i="1" dirty="0"/>
              <a:t>‘Let’s rethink your PE &amp; Sport Premium to achieve the best outcomes for pupils’</a:t>
            </a:r>
          </a:p>
          <a:p>
            <a:r>
              <a:rPr lang="en-GB" sz="2200" dirty="0"/>
              <a:t>How can we maximise the benefits of physical activity in school?		</a:t>
            </a:r>
          </a:p>
          <a:p>
            <a:pPr marL="0"/>
            <a:endParaRPr lang="en-GB" sz="2200" dirty="0"/>
          </a:p>
        </p:txBody>
      </p:sp>
    </p:spTree>
    <p:extLst>
      <p:ext uri="{BB962C8B-B14F-4D97-AF65-F5344CB8AC3E}">
        <p14:creationId xmlns:p14="http://schemas.microsoft.com/office/powerpoint/2010/main" val="972090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88C35B-FAA9-DF40-A898-B4AC39381F9B}"/>
              </a:ext>
            </a:extLst>
          </p:cNvPr>
          <p:cNvSpPr txBox="1"/>
          <p:nvPr/>
        </p:nvSpPr>
        <p:spPr>
          <a:xfrm>
            <a:off x="751562" y="889291"/>
            <a:ext cx="5570814" cy="769441"/>
          </a:xfrm>
          <a:prstGeom prst="rect">
            <a:avLst/>
          </a:prstGeom>
          <a:noFill/>
        </p:spPr>
        <p:txBody>
          <a:bodyPr wrap="square" rtlCol="0">
            <a:spAutoFit/>
          </a:bodyPr>
          <a:lstStyle/>
          <a:p>
            <a:r>
              <a:rPr lang="en-US" sz="4400" b="1" dirty="0">
                <a:latin typeface="+mj-lt"/>
                <a:ea typeface="Open Sans" panose="020B0606030504020204" pitchFamily="34" charset="0"/>
                <a:cs typeface="Open Sans" panose="020B0606030504020204" pitchFamily="34" charset="0"/>
              </a:rPr>
              <a:t>Objectives</a:t>
            </a:r>
          </a:p>
        </p:txBody>
      </p:sp>
      <p:sp>
        <p:nvSpPr>
          <p:cNvPr id="10" name="TextBox 9">
            <a:extLst>
              <a:ext uri="{FF2B5EF4-FFF2-40B4-BE49-F238E27FC236}">
                <a16:creationId xmlns:a16="http://schemas.microsoft.com/office/drawing/2014/main" id="{FD575E3A-97CF-7D47-B887-88E888A9FA0E}"/>
              </a:ext>
            </a:extLst>
          </p:cNvPr>
          <p:cNvSpPr txBox="1"/>
          <p:nvPr/>
        </p:nvSpPr>
        <p:spPr>
          <a:xfrm>
            <a:off x="665316" y="2261662"/>
            <a:ext cx="6341274"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2">
                    <a:lumMod val="25000"/>
                  </a:schemeClr>
                </a:solidFill>
                <a:ea typeface="Open Sans Light" panose="020B0604020202020204" charset="0"/>
                <a:cs typeface="Open Sans Light" panose="020B0604020202020204" charset="0"/>
              </a:rPr>
              <a:t>Be well informed of the purpose of the PE &amp; Sport premium and the relevant updates</a:t>
            </a:r>
          </a:p>
          <a:p>
            <a:endParaRPr lang="en-GB" sz="2400" dirty="0">
              <a:solidFill>
                <a:schemeClr val="bg2">
                  <a:lumMod val="25000"/>
                </a:schemeClr>
              </a:solidFill>
              <a:ea typeface="Open Sans Light" panose="020B0604020202020204" charset="0"/>
              <a:cs typeface="Open Sans Light" panose="020B0604020202020204" charset="0"/>
            </a:endParaRPr>
          </a:p>
          <a:p>
            <a:pPr marL="342900" indent="-342900">
              <a:buFont typeface="Arial" panose="020B0604020202020204" pitchFamily="34" charset="0"/>
              <a:buChar char="•"/>
            </a:pPr>
            <a:r>
              <a:rPr lang="en-GB" sz="2400" dirty="0">
                <a:solidFill>
                  <a:schemeClr val="bg2">
                    <a:lumMod val="25000"/>
                  </a:schemeClr>
                </a:solidFill>
                <a:ea typeface="Open Sans Light" panose="020B0604020202020204" charset="0"/>
                <a:cs typeface="Open Sans Light" panose="020B0604020202020204" charset="0"/>
              </a:rPr>
              <a:t>Understand the potential breadth of use of the premium</a:t>
            </a:r>
          </a:p>
          <a:p>
            <a:r>
              <a:rPr lang="en-GB" sz="2400" dirty="0">
                <a:solidFill>
                  <a:schemeClr val="bg2">
                    <a:lumMod val="25000"/>
                  </a:schemeClr>
                </a:solidFill>
                <a:ea typeface="Open Sans Light" panose="020B0604020202020204" charset="0"/>
                <a:cs typeface="Open Sans Light" panose="020B0604020202020204" charset="0"/>
              </a:rPr>
              <a:t> </a:t>
            </a:r>
          </a:p>
          <a:p>
            <a:pPr marL="342900" indent="-342900">
              <a:buFont typeface="Arial" panose="020B0604020202020204" pitchFamily="34" charset="0"/>
              <a:buChar char="•"/>
            </a:pPr>
            <a:r>
              <a:rPr lang="en-GB" sz="2400" dirty="0">
                <a:solidFill>
                  <a:schemeClr val="bg2">
                    <a:lumMod val="25000"/>
                  </a:schemeClr>
                </a:solidFill>
                <a:ea typeface="Open Sans Light" panose="020B0604020202020204" charset="0"/>
                <a:cs typeface="Open Sans Light" panose="020B0604020202020204" charset="0"/>
              </a:rPr>
              <a:t>Understand the accountability measures, statutory duties and the funded support that is available </a:t>
            </a:r>
            <a:endParaRPr lang="en-GB" sz="2400" dirty="0">
              <a:solidFill>
                <a:schemeClr val="bg2">
                  <a:lumMod val="25000"/>
                </a:schemeClr>
              </a:solidFill>
              <a:effectLst/>
              <a:ea typeface="Open Sans Light" panose="020B0604020202020204" charset="0"/>
              <a:cs typeface="Open Sans Light" panose="020B0604020202020204" charset="0"/>
            </a:endParaRPr>
          </a:p>
        </p:txBody>
      </p:sp>
      <p:pic>
        <p:nvPicPr>
          <p:cNvPr id="7" name="Picture 6" descr="A picture containing person, holding, pointing, male&#10;&#10;Description automatically generated">
            <a:extLst>
              <a:ext uri="{FF2B5EF4-FFF2-40B4-BE49-F238E27FC236}">
                <a16:creationId xmlns:a16="http://schemas.microsoft.com/office/drawing/2014/main" id="{1EEFD45E-9F44-40FD-A126-FFA9FE8E12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6590" y="1297386"/>
            <a:ext cx="4928815" cy="4928815"/>
          </a:xfrm>
          <a:prstGeom prst="rect">
            <a:avLst/>
          </a:prstGeom>
        </p:spPr>
      </p:pic>
    </p:spTree>
    <p:extLst>
      <p:ext uri="{BB962C8B-B14F-4D97-AF65-F5344CB8AC3E}">
        <p14:creationId xmlns:p14="http://schemas.microsoft.com/office/powerpoint/2010/main" val="171935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3CD97D3-A17C-9141-B6A0-A1DEE453980F}"/>
              </a:ext>
            </a:extLst>
          </p:cNvPr>
          <p:cNvSpPr txBox="1"/>
          <p:nvPr/>
        </p:nvSpPr>
        <p:spPr>
          <a:xfrm>
            <a:off x="994996" y="614210"/>
            <a:ext cx="8535924" cy="769441"/>
          </a:xfrm>
          <a:prstGeom prst="rect">
            <a:avLst/>
          </a:prstGeom>
          <a:noFill/>
        </p:spPr>
        <p:txBody>
          <a:bodyPr wrap="square" rtlCol="0">
            <a:spAutoFit/>
          </a:bodyPr>
          <a:lstStyle/>
          <a:p>
            <a:r>
              <a:rPr lang="en-US" sz="4400" dirty="0">
                <a:latin typeface="+mj-lt"/>
                <a:ea typeface="Open Sans" panose="020B0606030504020204" pitchFamily="34" charset="0"/>
                <a:cs typeface="Open Sans" panose="020B0606030504020204" pitchFamily="34" charset="0"/>
              </a:rPr>
              <a:t>Why listen to Active Norfolk?</a:t>
            </a:r>
          </a:p>
        </p:txBody>
      </p:sp>
      <p:sp>
        <p:nvSpPr>
          <p:cNvPr id="11" name="TextBox 10">
            <a:extLst>
              <a:ext uri="{FF2B5EF4-FFF2-40B4-BE49-F238E27FC236}">
                <a16:creationId xmlns:a16="http://schemas.microsoft.com/office/drawing/2014/main" id="{BB34E35E-06A1-FC46-927C-1C381FC8B05B}"/>
              </a:ext>
            </a:extLst>
          </p:cNvPr>
          <p:cNvSpPr txBox="1"/>
          <p:nvPr/>
        </p:nvSpPr>
        <p:spPr>
          <a:xfrm>
            <a:off x="994996" y="1642136"/>
            <a:ext cx="7730564" cy="415498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altLang="en-US" sz="2200" dirty="0">
                <a:ea typeface="Open Sans Light" panose="020B0604020202020204" charset="0"/>
                <a:cs typeface="Open Sans Light" panose="020B0604020202020204" charset="0"/>
              </a:rPr>
              <a:t>One of 43 Active Partnerships</a:t>
            </a:r>
          </a:p>
          <a:p>
            <a:pPr marL="285750" indent="-285750">
              <a:lnSpc>
                <a:spcPct val="150000"/>
              </a:lnSpc>
              <a:buFont typeface="Arial" panose="020B0604020202020204" pitchFamily="34" charset="0"/>
              <a:buChar char="•"/>
            </a:pPr>
            <a:r>
              <a:rPr lang="en-GB" altLang="en-US" sz="2200" dirty="0">
                <a:ea typeface="Open Sans Light" panose="020B0604020202020204" charset="0"/>
                <a:cs typeface="Open Sans Light" panose="020B0604020202020204" charset="0"/>
              </a:rPr>
              <a:t>Strategic lead for sport and physical activity</a:t>
            </a:r>
          </a:p>
          <a:p>
            <a:pPr marL="285750" indent="-285750">
              <a:lnSpc>
                <a:spcPct val="150000"/>
              </a:lnSpc>
              <a:buFont typeface="Arial" panose="020B0604020202020204" pitchFamily="34" charset="0"/>
              <a:buChar char="•"/>
            </a:pPr>
            <a:r>
              <a:rPr lang="en-GB" altLang="en-US" sz="2200" dirty="0">
                <a:ea typeface="Open Sans Light" panose="020B0604020202020204" charset="0"/>
                <a:cs typeface="Open Sans Light" panose="020B0604020202020204" charset="0"/>
              </a:rPr>
              <a:t>Funded (mainly) by Sport England</a:t>
            </a:r>
          </a:p>
          <a:p>
            <a:pPr marL="285750" indent="-285750">
              <a:lnSpc>
                <a:spcPct val="150000"/>
              </a:lnSpc>
              <a:buFont typeface="Arial" panose="020B0604020202020204" pitchFamily="34" charset="0"/>
              <a:buChar char="•"/>
            </a:pPr>
            <a:r>
              <a:rPr lang="en-GB" altLang="en-US" sz="2200" dirty="0">
                <a:ea typeface="Open Sans Light" panose="020B0604020202020204" charset="0"/>
                <a:cs typeface="Open Sans Light" panose="020B0604020202020204" charset="0"/>
              </a:rPr>
              <a:t>Hosted by Norfolk County Council</a:t>
            </a:r>
          </a:p>
          <a:p>
            <a:pPr marL="285750" indent="-285750">
              <a:lnSpc>
                <a:spcPct val="150000"/>
              </a:lnSpc>
              <a:buFont typeface="Arial" panose="020B0604020202020204" pitchFamily="34" charset="0"/>
              <a:buChar char="•"/>
            </a:pPr>
            <a:r>
              <a:rPr lang="en-GB" altLang="en-US" sz="2200" dirty="0">
                <a:ea typeface="Open Sans Light" panose="020B0604020202020204" charset="0"/>
                <a:cs typeface="Open Sans Light" panose="020B0604020202020204" charset="0"/>
              </a:rPr>
              <a:t>Work across sectors</a:t>
            </a:r>
          </a:p>
          <a:p>
            <a:pPr marL="285750" indent="-285750">
              <a:lnSpc>
                <a:spcPct val="150000"/>
              </a:lnSpc>
              <a:buFont typeface="Arial" panose="020B0604020202020204" pitchFamily="34" charset="0"/>
              <a:buChar char="•"/>
            </a:pPr>
            <a:r>
              <a:rPr lang="en-GB" altLang="en-US" sz="2200" dirty="0">
                <a:ea typeface="Open Sans Light" panose="020B0604020202020204" charset="0"/>
                <a:cs typeface="Open Sans Light" panose="020B0604020202020204" charset="0"/>
              </a:rPr>
              <a:t>Have a funded role to support schools </a:t>
            </a:r>
          </a:p>
          <a:p>
            <a:br>
              <a:rPr lang="en-GB" sz="2200" dirty="0">
                <a:ea typeface="Open Sans Light" panose="020B0306030504020204" pitchFamily="34" charset="0"/>
                <a:cs typeface="Open Sans Light" panose="020B0306030504020204" pitchFamily="34" charset="0"/>
              </a:rPr>
            </a:br>
            <a:endParaRPr lang="en-GB" sz="2200" dirty="0">
              <a:ea typeface="Open Sans Light" panose="020B0306030504020204" pitchFamily="34" charset="0"/>
              <a:cs typeface="Open Sans Light" panose="020B0306030504020204" pitchFamily="34" charset="0"/>
            </a:endParaRPr>
          </a:p>
          <a:p>
            <a:endParaRPr lang="en-GB" sz="2200" dirty="0">
              <a:ea typeface="Open Sans Light" panose="020B0306030504020204" pitchFamily="34" charset="0"/>
              <a:cs typeface="Open Sans Light" panose="020B0306030504020204" pitchFamily="34" charset="0"/>
            </a:endParaRPr>
          </a:p>
        </p:txBody>
      </p:sp>
      <p:sp>
        <p:nvSpPr>
          <p:cNvPr id="2" name="Rectangle: Top Corners One Rounded and One Snipped 1">
            <a:extLst>
              <a:ext uri="{FF2B5EF4-FFF2-40B4-BE49-F238E27FC236}">
                <a16:creationId xmlns:a16="http://schemas.microsoft.com/office/drawing/2014/main" id="{5650F601-FB39-4AB5-863A-941FFBD2E1F5}"/>
              </a:ext>
            </a:extLst>
          </p:cNvPr>
          <p:cNvSpPr/>
          <p:nvPr/>
        </p:nvSpPr>
        <p:spPr>
          <a:xfrm>
            <a:off x="7222060" y="2245703"/>
            <a:ext cx="4617720" cy="3166110"/>
          </a:xfrm>
          <a:prstGeom prst="snipRoundRect">
            <a:avLst>
              <a:gd name="adj1" fmla="val 16667"/>
              <a:gd name="adj2" fmla="val 0"/>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5716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B5902B-0849-4745-8B63-74F37FE314AE}"/>
              </a:ext>
            </a:extLst>
          </p:cNvPr>
          <p:cNvSpPr/>
          <p:nvPr/>
        </p:nvSpPr>
        <p:spPr>
          <a:xfrm>
            <a:off x="933923" y="1813782"/>
            <a:ext cx="6343177" cy="4040786"/>
          </a:xfrm>
          <a:prstGeom prst="rect">
            <a:avLst/>
          </a:prstGeom>
        </p:spPr>
        <p:txBody>
          <a:bodyPr wrap="square">
            <a:spAutoFit/>
          </a:body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effectLst/>
                <a:uLnTx/>
                <a:uFillTx/>
                <a:ea typeface="Open Sans" panose="020B0604020202020204" charset="0"/>
                <a:cs typeface="Open Sans" panose="020B0604020202020204" charset="0"/>
              </a:rPr>
              <a:t>School Improvement Partners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altLang="en-US" sz="2000" dirty="0">
                <a:ea typeface="Open Sans" panose="020B0604020202020204" charset="0"/>
                <a:cs typeface="Open Sans" panose="020B0604020202020204" charset="0"/>
              </a:rPr>
              <a:t>Governor Services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effectLst/>
                <a:uLnTx/>
                <a:uFillTx/>
                <a:ea typeface="Open Sans" panose="020B0604020202020204" charset="0"/>
                <a:cs typeface="Open Sans" panose="020B0604020202020204" charset="0"/>
              </a:rPr>
              <a:t>Trusts, MATs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altLang="en-US" sz="2000" dirty="0">
                <a:ea typeface="Open Sans" panose="020B0604020202020204" charset="0"/>
                <a:cs typeface="Open Sans" panose="020B0604020202020204" charset="0"/>
              </a:rPr>
              <a:t>Children’s Services; Early Years, Virtual School for SEND, Home Educators, Alternative Providers,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altLang="en-US" sz="2000" dirty="0">
                <a:ea typeface="Open Sans" panose="020B0604020202020204" charset="0"/>
                <a:cs typeface="Open Sans" panose="020B0604020202020204" charset="0"/>
              </a:rPr>
              <a:t>Norfolk County Council; Family Learners, Community Focus Teams, Norfolk Safeguarding Children Partnership</a:t>
            </a:r>
          </a:p>
          <a:p>
            <a:pPr marR="0" lvl="0" algn="l" defTabSz="914400" rtl="0" eaLnBrk="1" fontAlgn="auto" latinLnBrk="0" hangingPunct="1">
              <a:lnSpc>
                <a:spcPct val="150000"/>
              </a:lnSpc>
              <a:spcBef>
                <a:spcPts val="0"/>
              </a:spcBef>
              <a:spcAft>
                <a:spcPts val="0"/>
              </a:spcAft>
              <a:buClrTx/>
              <a:buSzTx/>
              <a:tabLst/>
              <a:defRPr/>
            </a:pPr>
            <a:endParaRPr lang="en-GB" altLang="en-US" sz="2000" dirty="0">
              <a:ea typeface="Open Sans" panose="020B0604020202020204" charset="0"/>
              <a:cs typeface="Open Sans" panose="020B0604020202020204" charset="0"/>
            </a:endParaRPr>
          </a:p>
        </p:txBody>
      </p:sp>
      <p:sp>
        <p:nvSpPr>
          <p:cNvPr id="7" name="Title 6">
            <a:extLst>
              <a:ext uri="{FF2B5EF4-FFF2-40B4-BE49-F238E27FC236}">
                <a16:creationId xmlns:a16="http://schemas.microsoft.com/office/drawing/2014/main" id="{E53D8FA5-E4E2-48F1-BC93-3FFCABBC33B7}"/>
              </a:ext>
            </a:extLst>
          </p:cNvPr>
          <p:cNvSpPr>
            <a:spLocks noGrp="1"/>
          </p:cNvSpPr>
          <p:nvPr>
            <p:ph type="title"/>
          </p:nvPr>
        </p:nvSpPr>
        <p:spPr/>
        <p:txBody>
          <a:bodyPr>
            <a:normAutofit/>
          </a:bodyPr>
          <a:lstStyle/>
          <a:p>
            <a:r>
              <a:rPr lang="en-US" altLang="en-US" sz="3200" dirty="0">
                <a:ea typeface="Open Sans" panose="020B0606030504020204" pitchFamily="34" charset="0"/>
                <a:cs typeface="Open Sans" panose="020B0606030504020204" pitchFamily="34" charset="0"/>
              </a:rPr>
              <a:t>We advocate the benefits of</a:t>
            </a:r>
            <a:br>
              <a:rPr lang="en-US" altLang="en-US" sz="3200" dirty="0">
                <a:ea typeface="Open Sans" panose="020B0606030504020204" pitchFamily="34" charset="0"/>
                <a:cs typeface="Open Sans" panose="020B0606030504020204" pitchFamily="34" charset="0"/>
              </a:rPr>
            </a:br>
            <a:r>
              <a:rPr lang="en-US" altLang="en-US" sz="3200" dirty="0">
                <a:ea typeface="Open Sans" panose="020B0606030504020204" pitchFamily="34" charset="0"/>
                <a:cs typeface="Open Sans" panose="020B0606030504020204" pitchFamily="34" charset="0"/>
              </a:rPr>
              <a:t>physical activity with:</a:t>
            </a:r>
            <a:endParaRPr lang="en-GB" sz="3200" dirty="0"/>
          </a:p>
        </p:txBody>
      </p:sp>
      <p:pic>
        <p:nvPicPr>
          <p:cNvPr id="4" name="Picture 3" descr="A picture containing person&#10;&#10;Description automatically generated">
            <a:extLst>
              <a:ext uri="{FF2B5EF4-FFF2-40B4-BE49-F238E27FC236}">
                <a16:creationId xmlns:a16="http://schemas.microsoft.com/office/drawing/2014/main" id="{5D7E220B-3ED1-476C-B59B-024030FC5A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3558" y="1500185"/>
            <a:ext cx="4802191" cy="4802191"/>
          </a:xfrm>
          <a:prstGeom prst="rect">
            <a:avLst/>
          </a:prstGeom>
        </p:spPr>
      </p:pic>
    </p:spTree>
    <p:extLst>
      <p:ext uri="{BB962C8B-B14F-4D97-AF65-F5344CB8AC3E}">
        <p14:creationId xmlns:p14="http://schemas.microsoft.com/office/powerpoint/2010/main" val="1264685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0B45-E094-46EF-A678-7A8227944344}"/>
              </a:ext>
            </a:extLst>
          </p:cNvPr>
          <p:cNvSpPr>
            <a:spLocks noGrp="1"/>
          </p:cNvSpPr>
          <p:nvPr>
            <p:ph type="title"/>
          </p:nvPr>
        </p:nvSpPr>
        <p:spPr>
          <a:xfrm>
            <a:off x="838200" y="576263"/>
            <a:ext cx="10515600" cy="2852737"/>
          </a:xfrm>
        </p:spPr>
        <p:txBody>
          <a:bodyPr>
            <a:noAutofit/>
          </a:bodyPr>
          <a:lstStyle/>
          <a:p>
            <a:r>
              <a:rPr lang="en-GB" sz="4400" dirty="0">
                <a:solidFill>
                  <a:schemeClr val="accent5">
                    <a:lumMod val="50000"/>
                  </a:schemeClr>
                </a:solidFill>
                <a:ea typeface="Open Sans" panose="020B0604020202020204" charset="0"/>
                <a:cs typeface="Open Sans" panose="020B0604020202020204" charset="0"/>
              </a:rPr>
              <a:t>PE and Sport Premium is here for the next year and </a:t>
            </a:r>
            <a:r>
              <a:rPr lang="en-GB" sz="4400" b="1" u="sng" dirty="0">
                <a:solidFill>
                  <a:schemeClr val="accent5">
                    <a:lumMod val="50000"/>
                  </a:schemeClr>
                </a:solidFill>
                <a:ea typeface="Open Sans" panose="020B0604020202020204" charset="0"/>
                <a:cs typeface="Open Sans" panose="020B0604020202020204" charset="0"/>
              </a:rPr>
              <a:t>still</a:t>
            </a:r>
            <a:r>
              <a:rPr lang="en-GB" sz="4400" dirty="0">
                <a:solidFill>
                  <a:schemeClr val="accent5">
                    <a:lumMod val="50000"/>
                  </a:schemeClr>
                </a:solidFill>
                <a:ea typeface="Open Sans" panose="020B0604020202020204" charset="0"/>
                <a:cs typeface="Open Sans" panose="020B0604020202020204" charset="0"/>
              </a:rPr>
              <a:t> has a terrible name…</a:t>
            </a:r>
            <a:br>
              <a:rPr lang="en-GB" sz="4400" dirty="0">
                <a:solidFill>
                  <a:schemeClr val="accent5">
                    <a:lumMod val="50000"/>
                  </a:schemeClr>
                </a:solidFill>
                <a:ea typeface="Open Sans" panose="020B0604020202020204" charset="0"/>
                <a:cs typeface="Open Sans" panose="020B0604020202020204" charset="0"/>
              </a:rPr>
            </a:br>
            <a:endParaRPr lang="en-GB" sz="4400" dirty="0"/>
          </a:p>
        </p:txBody>
      </p:sp>
      <p:sp>
        <p:nvSpPr>
          <p:cNvPr id="4" name="Content Placeholder 3">
            <a:extLst>
              <a:ext uri="{FF2B5EF4-FFF2-40B4-BE49-F238E27FC236}">
                <a16:creationId xmlns:a16="http://schemas.microsoft.com/office/drawing/2014/main" id="{4DC68509-A705-4144-8A59-5C53B5B8358D}"/>
              </a:ext>
            </a:extLst>
          </p:cNvPr>
          <p:cNvSpPr>
            <a:spLocks noGrp="1"/>
          </p:cNvSpPr>
          <p:nvPr>
            <p:ph type="body" idx="1"/>
          </p:nvPr>
        </p:nvSpPr>
        <p:spPr>
          <a:xfrm>
            <a:off x="929640" y="3001169"/>
            <a:ext cx="10515600" cy="1500187"/>
          </a:xfrm>
        </p:spPr>
        <p:txBody>
          <a:bodyPr>
            <a:noAutofit/>
          </a:bodyPr>
          <a:lstStyle/>
          <a:p>
            <a:pPr marL="0" indent="0">
              <a:buNone/>
            </a:pPr>
            <a:r>
              <a:rPr lang="en-GB" sz="4800" dirty="0">
                <a:solidFill>
                  <a:schemeClr val="accent5">
                    <a:lumMod val="50000"/>
                  </a:schemeClr>
                </a:solidFill>
                <a:latin typeface="+mj-lt"/>
                <a:ea typeface="Open Sans" panose="020B0604020202020204" charset="0"/>
                <a:cs typeface="Open Sans" panose="020B0604020202020204" charset="0"/>
              </a:rPr>
              <a:t>Ignore it.</a:t>
            </a:r>
          </a:p>
          <a:p>
            <a:pPr marL="0" indent="0">
              <a:buNone/>
            </a:pPr>
            <a:endParaRPr lang="en-GB" sz="4800" dirty="0">
              <a:solidFill>
                <a:schemeClr val="accent5">
                  <a:lumMod val="50000"/>
                </a:schemeClr>
              </a:solidFill>
              <a:latin typeface="+mj-lt"/>
              <a:ea typeface="Open Sans" panose="020B0604020202020204" charset="0"/>
              <a:cs typeface="Open Sans" panose="020B0604020202020204" charset="0"/>
            </a:endParaRPr>
          </a:p>
          <a:p>
            <a:pPr marL="0" indent="0">
              <a:buNone/>
            </a:pPr>
            <a:r>
              <a:rPr lang="en-GB" sz="4800" dirty="0">
                <a:solidFill>
                  <a:schemeClr val="accent5">
                    <a:lumMod val="50000"/>
                  </a:schemeClr>
                </a:solidFill>
                <a:latin typeface="+mj-lt"/>
                <a:ea typeface="Open Sans" panose="020B0604020202020204" charset="0"/>
                <a:cs typeface="Open Sans" panose="020B0604020202020204" charset="0"/>
              </a:rPr>
              <a:t>Especially now!</a:t>
            </a:r>
          </a:p>
          <a:p>
            <a:pPr marL="0" indent="0">
              <a:lnSpc>
                <a:spcPct val="107000"/>
              </a:lnSpc>
              <a:spcAft>
                <a:spcPts val="800"/>
              </a:spcAft>
              <a:buNone/>
            </a:pPr>
            <a:endParaRPr lang="en-GB" dirty="0">
              <a:latin typeface="+mj-lt"/>
            </a:endParaRPr>
          </a:p>
        </p:txBody>
      </p:sp>
      <p:pic>
        <p:nvPicPr>
          <p:cNvPr id="5" name="Picture 4">
            <a:extLst>
              <a:ext uri="{FF2B5EF4-FFF2-40B4-BE49-F238E27FC236}">
                <a16:creationId xmlns:a16="http://schemas.microsoft.com/office/drawing/2014/main" id="{636786B5-9668-4269-B8FE-8D9FFB1573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74825"/>
            <a:ext cx="12192000" cy="1286189"/>
          </a:xfrm>
          <a:prstGeom prst="rect">
            <a:avLst/>
          </a:prstGeom>
        </p:spPr>
      </p:pic>
    </p:spTree>
    <p:extLst>
      <p:ext uri="{BB962C8B-B14F-4D97-AF65-F5344CB8AC3E}">
        <p14:creationId xmlns:p14="http://schemas.microsoft.com/office/powerpoint/2010/main" val="426817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D5F9E9F-B443-EC4C-BBED-8936FF9F39A6}"/>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400" i="0" u="none" strike="noStrike" cap="none" spc="0" normalizeH="0" baseline="0" noProof="0" dirty="0">
                <a:ln>
                  <a:noFill/>
                </a:ln>
                <a:effectLst/>
                <a:uLnTx/>
                <a:uFillTx/>
                <a:latin typeface="+mj-lt"/>
                <a:ea typeface="+mj-ea"/>
                <a:cs typeface="+mj-cs"/>
              </a:rPr>
              <a:t>Objectives:</a:t>
            </a:r>
          </a:p>
        </p:txBody>
      </p:sp>
      <p:sp>
        <p:nvSpPr>
          <p:cNvPr id="6" name="Content Placeholder 2">
            <a:extLst>
              <a:ext uri="{FF2B5EF4-FFF2-40B4-BE49-F238E27FC236}">
                <a16:creationId xmlns:a16="http://schemas.microsoft.com/office/drawing/2014/main" id="{0FA9A1A0-F250-4E33-A254-37B6F55641FB}"/>
              </a:ext>
            </a:extLst>
          </p:cNvPr>
          <p:cNvSpPr>
            <a:spLocks noGrp="1"/>
          </p:cNvSpPr>
          <p:nvPr>
            <p:ph sz="half" idx="1"/>
          </p:nvPr>
        </p:nvSpPr>
        <p:spPr>
          <a:xfrm>
            <a:off x="838200" y="1825625"/>
            <a:ext cx="5181600" cy="4136636"/>
          </a:xfrm>
        </p:spPr>
        <p:txBody>
          <a:bodyPr vert="horz" lIns="91440" tIns="45720" rIns="91440" bIns="45720" rtlCol="0">
            <a:normAutofit lnSpcReduction="10000"/>
          </a:bodyPr>
          <a:lstStyle/>
          <a:p>
            <a:pPr>
              <a:spcAft>
                <a:spcPts val="800"/>
              </a:spcAft>
            </a:pPr>
            <a:r>
              <a:rPr lang="en-GB" sz="2200" dirty="0"/>
              <a:t>Understand the benefits of physical activity linked to the impacts of lockdown</a:t>
            </a:r>
            <a:br>
              <a:rPr lang="en-GB" sz="2200" dirty="0"/>
            </a:br>
            <a:endParaRPr lang="en-GB" sz="2200" dirty="0"/>
          </a:p>
          <a:p>
            <a:pPr>
              <a:spcAft>
                <a:spcPts val="800"/>
              </a:spcAft>
            </a:pPr>
            <a:r>
              <a:rPr lang="en-GB" sz="2200" dirty="0"/>
              <a:t>Understand how children and young people’s physical activity habits have been impacted by lockdown</a:t>
            </a:r>
            <a:br>
              <a:rPr lang="en-GB" sz="2200" dirty="0"/>
            </a:br>
            <a:endParaRPr lang="en-GB" sz="2200" dirty="0"/>
          </a:p>
          <a:p>
            <a:pPr>
              <a:spcAft>
                <a:spcPts val="800"/>
              </a:spcAft>
            </a:pPr>
            <a:r>
              <a:rPr lang="en-GB" sz="2200" dirty="0"/>
              <a:t>Understand how children and young people’s attitudes have changed towards sport and physical activity during lockdown</a:t>
            </a:r>
          </a:p>
          <a:p>
            <a:pPr>
              <a:spcAft>
                <a:spcPts val="800"/>
              </a:spcAft>
            </a:pPr>
            <a:endParaRPr lang="en-GB" sz="2200" dirty="0"/>
          </a:p>
        </p:txBody>
      </p:sp>
      <p:pic>
        <p:nvPicPr>
          <p:cNvPr id="3" name="Picture 2" descr="A picture containing icon&#10;&#10;Description automatically generated">
            <a:extLst>
              <a:ext uri="{FF2B5EF4-FFF2-40B4-BE49-F238E27FC236}">
                <a16:creationId xmlns:a16="http://schemas.microsoft.com/office/drawing/2014/main" id="{C14151C2-E567-450B-BCD3-589E87121C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4681" y="1035214"/>
            <a:ext cx="4927047" cy="4927047"/>
          </a:xfrm>
          <a:prstGeom prst="rect">
            <a:avLst/>
          </a:prstGeom>
          <a:noFill/>
        </p:spPr>
      </p:pic>
    </p:spTree>
    <p:extLst>
      <p:ext uri="{BB962C8B-B14F-4D97-AF65-F5344CB8AC3E}">
        <p14:creationId xmlns:p14="http://schemas.microsoft.com/office/powerpoint/2010/main" val="274832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4C953BC-ED35-764C-9D3A-A689A5924530}"/>
              </a:ext>
            </a:extLst>
          </p:cNvPr>
          <p:cNvSpPr txBox="1"/>
          <p:nvPr/>
        </p:nvSpPr>
        <p:spPr>
          <a:xfrm>
            <a:off x="937260" y="571785"/>
            <a:ext cx="7999234" cy="769441"/>
          </a:xfrm>
          <a:prstGeom prst="rect">
            <a:avLst/>
          </a:prstGeom>
          <a:noFill/>
        </p:spPr>
        <p:txBody>
          <a:bodyPr wrap="square" rtlCol="0">
            <a:spAutoFit/>
          </a:bodyPr>
          <a:lstStyle/>
          <a:p>
            <a:r>
              <a:rPr lang="en-US" sz="4400" dirty="0">
                <a:latin typeface="+mj-lt"/>
                <a:ea typeface="Open Sans" panose="020B0606030504020204" pitchFamily="34" charset="0"/>
                <a:cs typeface="Open Sans" panose="020B0606030504020204" pitchFamily="34" charset="0"/>
              </a:rPr>
              <a:t>PE &amp; SP Updates for 2020-21</a:t>
            </a:r>
          </a:p>
        </p:txBody>
      </p:sp>
      <p:sp>
        <p:nvSpPr>
          <p:cNvPr id="2" name="TextBox 1">
            <a:extLst>
              <a:ext uri="{FF2B5EF4-FFF2-40B4-BE49-F238E27FC236}">
                <a16:creationId xmlns:a16="http://schemas.microsoft.com/office/drawing/2014/main" id="{313CD716-274D-4697-B715-3CF7902E91E8}"/>
              </a:ext>
            </a:extLst>
          </p:cNvPr>
          <p:cNvSpPr txBox="1"/>
          <p:nvPr/>
        </p:nvSpPr>
        <p:spPr>
          <a:xfrm>
            <a:off x="1014101" y="1578246"/>
            <a:ext cx="7047860" cy="4493538"/>
          </a:xfrm>
          <a:prstGeom prst="rect">
            <a:avLst/>
          </a:prstGeom>
          <a:noFill/>
        </p:spPr>
        <p:txBody>
          <a:bodyPr wrap="square" rtlCol="0">
            <a:spAutoFit/>
          </a:bodyPr>
          <a:lstStyle/>
          <a:p>
            <a:pPr marL="285750" indent="-285750">
              <a:buFont typeface="Arial" panose="020B0604020202020204" pitchFamily="34" charset="0"/>
              <a:buChar char="•"/>
            </a:pPr>
            <a:r>
              <a:rPr lang="en-GB" sz="2200" dirty="0">
                <a:ea typeface="Open Sans" panose="020B0604020202020204" charset="0"/>
                <a:cs typeface="Open Sans" panose="020B0604020202020204" charset="0"/>
              </a:rPr>
              <a:t>The funding is confirmed for 2020-21</a:t>
            </a:r>
          </a:p>
          <a:p>
            <a:endParaRPr lang="en-GB" sz="2200" dirty="0">
              <a:ea typeface="Open Sans" panose="020B0604020202020204" charset="0"/>
              <a:cs typeface="Open Sans" panose="020B0604020202020204" charset="0"/>
            </a:endParaRPr>
          </a:p>
          <a:p>
            <a:pPr marL="285750" indent="-285750">
              <a:buFont typeface="Arial" panose="020B0604020202020204" pitchFamily="34" charset="0"/>
              <a:buChar char="•"/>
            </a:pPr>
            <a:r>
              <a:rPr lang="en-GB" sz="2200" dirty="0">
                <a:ea typeface="Open Sans" panose="020B0604020202020204" charset="0"/>
                <a:cs typeface="Open Sans" panose="020B0604020202020204" charset="0"/>
              </a:rPr>
              <a:t>Underspend from 2019-20 can be carry forward (but needs to be included within the website reporting)</a:t>
            </a:r>
          </a:p>
          <a:p>
            <a:endParaRPr lang="en-GB" sz="2200" dirty="0">
              <a:ea typeface="Open Sans" panose="020B0604020202020204" charset="0"/>
              <a:cs typeface="Open Sans" panose="020B0604020202020204" charset="0"/>
            </a:endParaRPr>
          </a:p>
          <a:p>
            <a:pPr marL="285750" indent="-285750">
              <a:buFont typeface="Arial" panose="020B0604020202020204" pitchFamily="34" charset="0"/>
              <a:buChar char="•"/>
            </a:pPr>
            <a:r>
              <a:rPr lang="en-GB" sz="2200" dirty="0">
                <a:ea typeface="Open Sans" panose="020B0604020202020204" charset="0"/>
                <a:cs typeface="Open Sans" panose="020B0604020202020204" charset="0"/>
              </a:rPr>
              <a:t>Emphasis on sustainability</a:t>
            </a:r>
          </a:p>
          <a:p>
            <a:endParaRPr lang="en-GB" sz="2200" dirty="0">
              <a:ea typeface="Open Sans" panose="020B0604020202020204" charset="0"/>
              <a:cs typeface="Open Sans" panose="020B0604020202020204" charset="0"/>
            </a:endParaRPr>
          </a:p>
          <a:p>
            <a:pPr marL="285750" indent="-285750">
              <a:buFont typeface="Arial" panose="020B0604020202020204" pitchFamily="34" charset="0"/>
              <a:buChar char="•"/>
            </a:pPr>
            <a:r>
              <a:rPr lang="en-GB" sz="2200" dirty="0">
                <a:ea typeface="Open Sans" panose="020B0604020202020204" charset="0"/>
                <a:cs typeface="Open Sans" panose="020B0604020202020204" charset="0"/>
              </a:rPr>
              <a:t>Well-being a priority</a:t>
            </a:r>
          </a:p>
          <a:p>
            <a:pPr marL="285750" indent="-285750">
              <a:buFont typeface="Arial" panose="020B0604020202020204" pitchFamily="34" charset="0"/>
              <a:buChar char="•"/>
            </a:pPr>
            <a:endParaRPr lang="en-GB" sz="2200" dirty="0">
              <a:ea typeface="Open Sans" panose="020B0604020202020204" charset="0"/>
              <a:cs typeface="Open Sans" panose="020B0604020202020204" charset="0"/>
            </a:endParaRPr>
          </a:p>
          <a:p>
            <a:pPr marL="285750" indent="-285750">
              <a:buFont typeface="Arial" panose="020B0604020202020204" pitchFamily="34" charset="0"/>
              <a:buChar char="•"/>
            </a:pPr>
            <a:r>
              <a:rPr lang="en-GB" sz="2200" dirty="0">
                <a:ea typeface="Open Sans" panose="020B0604020202020204" charset="0"/>
                <a:cs typeface="Open Sans" panose="020B0604020202020204" charset="0"/>
              </a:rPr>
              <a:t>Still must consider the 5 key indicators</a:t>
            </a:r>
          </a:p>
          <a:p>
            <a:pPr marL="285750" indent="-285750">
              <a:buFont typeface="Arial" panose="020B0604020202020204" pitchFamily="34" charset="0"/>
              <a:buChar char="•"/>
            </a:pPr>
            <a:endParaRPr lang="en-GB" sz="2200" dirty="0">
              <a:ea typeface="Open Sans" panose="020B0604020202020204" charset="0"/>
              <a:cs typeface="Open Sans" panose="020B0604020202020204" charset="0"/>
            </a:endParaRPr>
          </a:p>
          <a:p>
            <a:pPr marL="285750" indent="-285750">
              <a:buFont typeface="Arial" panose="020B0604020202020204" pitchFamily="34" charset="0"/>
              <a:buChar char="•"/>
            </a:pPr>
            <a:r>
              <a:rPr lang="en-GB" sz="2200" dirty="0">
                <a:ea typeface="Open Sans" panose="020B0604020202020204" charset="0"/>
                <a:cs typeface="Open Sans" panose="020B0604020202020204" charset="0"/>
              </a:rPr>
              <a:t>Swimming must still be reported where there is data available</a:t>
            </a:r>
          </a:p>
        </p:txBody>
      </p:sp>
      <p:pic>
        <p:nvPicPr>
          <p:cNvPr id="8" name="Picture 7" descr="A picture containing grass, outdoor, tree, person&#10;&#10;Description automatically generated">
            <a:extLst>
              <a:ext uri="{FF2B5EF4-FFF2-40B4-BE49-F238E27FC236}">
                <a16:creationId xmlns:a16="http://schemas.microsoft.com/office/drawing/2014/main" id="{E5DB9ECF-6937-406C-AD85-71CBB51934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67414" y="2089179"/>
            <a:ext cx="3318034" cy="3471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4747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11102-1F7A-4718-8844-3A52482ED6C7}"/>
              </a:ext>
            </a:extLst>
          </p:cNvPr>
          <p:cNvSpPr>
            <a:spLocks noGrp="1"/>
          </p:cNvSpPr>
          <p:nvPr>
            <p:ph type="title" idx="4294967295"/>
          </p:nvPr>
        </p:nvSpPr>
        <p:spPr>
          <a:xfrm>
            <a:off x="658368" y="296545"/>
            <a:ext cx="10899775" cy="1325563"/>
          </a:xfrm>
        </p:spPr>
        <p:txBody>
          <a:bodyPr>
            <a:normAutofit/>
          </a:bodyPr>
          <a:lstStyle/>
          <a:p>
            <a:r>
              <a:rPr lang="en-GB" sz="4200" dirty="0"/>
              <a:t>Improving activity levels gives our pupils:</a:t>
            </a:r>
          </a:p>
        </p:txBody>
      </p:sp>
      <p:sp>
        <p:nvSpPr>
          <p:cNvPr id="5" name="Content Placeholder 4">
            <a:extLst>
              <a:ext uri="{FF2B5EF4-FFF2-40B4-BE49-F238E27FC236}">
                <a16:creationId xmlns:a16="http://schemas.microsoft.com/office/drawing/2014/main" id="{5B908132-F2DB-4AE3-960E-31109AC656AA}"/>
              </a:ext>
            </a:extLst>
          </p:cNvPr>
          <p:cNvSpPr>
            <a:spLocks noGrp="1"/>
          </p:cNvSpPr>
          <p:nvPr>
            <p:ph sz="half" idx="4294967295"/>
          </p:nvPr>
        </p:nvSpPr>
        <p:spPr>
          <a:xfrm>
            <a:off x="6096000" y="2155952"/>
            <a:ext cx="5757862" cy="1500188"/>
          </a:xfrm>
        </p:spPr>
        <p:txBody>
          <a:bodyPr>
            <a:normAutofit/>
          </a:bodyPr>
          <a:lstStyle/>
          <a:p>
            <a:pPr marL="0" indent="0">
              <a:buNone/>
            </a:pPr>
            <a:r>
              <a:rPr lang="en-GB" sz="3200" dirty="0"/>
              <a:t>In the </a:t>
            </a:r>
            <a:r>
              <a:rPr lang="en-GB" sz="3200" b="1" dirty="0"/>
              <a:t>SHORT TERM -</a:t>
            </a:r>
          </a:p>
          <a:p>
            <a:pPr marL="0" indent="0">
              <a:buNone/>
            </a:pPr>
            <a:r>
              <a:rPr lang="en-GB" sz="3200" dirty="0"/>
              <a:t>The best chance to LEARN</a:t>
            </a:r>
          </a:p>
        </p:txBody>
      </p:sp>
      <p:sp>
        <p:nvSpPr>
          <p:cNvPr id="6" name="Content Placeholder 5">
            <a:extLst>
              <a:ext uri="{FF2B5EF4-FFF2-40B4-BE49-F238E27FC236}">
                <a16:creationId xmlns:a16="http://schemas.microsoft.com/office/drawing/2014/main" id="{90E28519-C98D-4F5F-BE5F-3E55B3C97950}"/>
              </a:ext>
            </a:extLst>
          </p:cNvPr>
          <p:cNvSpPr>
            <a:spLocks noGrp="1"/>
          </p:cNvSpPr>
          <p:nvPr>
            <p:ph sz="half" idx="4294967295"/>
          </p:nvPr>
        </p:nvSpPr>
        <p:spPr>
          <a:xfrm>
            <a:off x="6096000" y="3972560"/>
            <a:ext cx="5181600" cy="2449513"/>
          </a:xfrm>
        </p:spPr>
        <p:txBody>
          <a:bodyPr>
            <a:normAutofit/>
          </a:bodyPr>
          <a:lstStyle/>
          <a:p>
            <a:pPr marL="0" indent="0">
              <a:buNone/>
            </a:pPr>
            <a:r>
              <a:rPr lang="en-GB" sz="3200" dirty="0"/>
              <a:t>In the </a:t>
            </a:r>
            <a:r>
              <a:rPr lang="en-GB" sz="3200" b="1" dirty="0"/>
              <a:t>LONG TERM -</a:t>
            </a:r>
            <a:endParaRPr lang="en-GB" sz="3200" dirty="0"/>
          </a:p>
          <a:p>
            <a:pPr marL="0" indent="0">
              <a:buNone/>
            </a:pPr>
            <a:r>
              <a:rPr lang="en-GB" sz="3200" dirty="0"/>
              <a:t>Better LIFE Outcomes</a:t>
            </a:r>
          </a:p>
        </p:txBody>
      </p:sp>
      <p:pic>
        <p:nvPicPr>
          <p:cNvPr id="3" name="Picture 2" descr="A picture containing person, guitar&#10;&#10;Description automatically generated">
            <a:extLst>
              <a:ext uri="{FF2B5EF4-FFF2-40B4-BE49-F238E27FC236}">
                <a16:creationId xmlns:a16="http://schemas.microsoft.com/office/drawing/2014/main" id="{591D9FE4-FB86-42AC-98E5-ED97C950D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660" y="1525270"/>
            <a:ext cx="4894580" cy="4894580"/>
          </a:xfrm>
          <a:prstGeom prst="rect">
            <a:avLst/>
          </a:prstGeom>
        </p:spPr>
      </p:pic>
    </p:spTree>
    <p:extLst>
      <p:ext uri="{BB962C8B-B14F-4D97-AF65-F5344CB8AC3E}">
        <p14:creationId xmlns:p14="http://schemas.microsoft.com/office/powerpoint/2010/main" val="3914699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D5F9E9F-B443-EC4C-BBED-8936FF9F39A6}"/>
              </a:ext>
            </a:extLst>
          </p:cNvPr>
          <p:cNvSpPr txBox="1"/>
          <p:nvPr/>
        </p:nvSpPr>
        <p:spPr>
          <a:xfrm>
            <a:off x="957537" y="1817370"/>
            <a:ext cx="5466123" cy="418576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effectLst/>
                <a:uLnTx/>
                <a:uFillTx/>
                <a:ea typeface="Open Sans" panose="020B0606030504020204" pitchFamily="34" charset="0"/>
                <a:cs typeface="Open Sans" panose="020B0606030504020204" pitchFamily="34" charset="0"/>
              </a:rPr>
              <a:t>Mental health and emotional wellbeing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effectLst/>
                <a:uLnTx/>
                <a:uFillTx/>
                <a:ea typeface="Open Sans" panose="020B0606030504020204" pitchFamily="34" charset="0"/>
                <a:cs typeface="Open Sans" panose="020B0606030504020204" pitchFamily="34" charset="0"/>
              </a:rPr>
              <a:t>Physical health</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ea typeface="Open Sans" panose="020B0606030504020204" pitchFamily="34" charset="0"/>
                <a:cs typeface="Open Sans" panose="020B0606030504020204" pitchFamily="34" charset="0"/>
              </a:rPr>
              <a:t>Personal and social development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effectLst/>
                <a:uLnTx/>
                <a:uFillTx/>
                <a:ea typeface="Open Sans" panose="020B0606030504020204" pitchFamily="34" charset="0"/>
                <a:cs typeface="Open Sans" panose="020B0606030504020204" pitchFamily="34" charset="0"/>
              </a:rPr>
              <a:t>Academic attainment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ea typeface="Open Sans" panose="020B0606030504020204" pitchFamily="34" charset="0"/>
              <a:cs typeface="Open Sans" panose="020B0606030504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i="0" u="none" strike="noStrike" kern="1200" cap="none" spc="0" normalizeH="0" baseline="0" noProof="0" dirty="0">
              <a:ln>
                <a:noFill/>
              </a:ln>
              <a:effectLst/>
              <a:uLnTx/>
              <a:uFillTx/>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200" dirty="0">
                <a:ea typeface="Open Sans" panose="020B0606030504020204" pitchFamily="34" charset="0"/>
                <a:cs typeface="Open Sans" panose="020B0606030504020204" pitchFamily="34" charset="0"/>
              </a:rPr>
              <a:t>(explored in depth in module 1)</a:t>
            </a:r>
            <a:endParaRPr kumimoji="0" lang="en-US" sz="3200" b="1"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B48AD8A2-92B0-4244-888D-EF4C341934C1}"/>
              </a:ext>
            </a:extLst>
          </p:cNvPr>
          <p:cNvSpPr/>
          <p:nvPr/>
        </p:nvSpPr>
        <p:spPr>
          <a:xfrm>
            <a:off x="864577" y="432554"/>
            <a:ext cx="8478603" cy="738664"/>
          </a:xfrm>
          <a:prstGeom prst="rect">
            <a:avLst/>
          </a:prstGeom>
        </p:spPr>
        <p:txBody>
          <a:bodyPr wrap="none">
            <a:spAutoFit/>
          </a:bodyPr>
          <a:lstStyle/>
          <a:p>
            <a:pPr lvl="0">
              <a:defRPr/>
            </a:pPr>
            <a:r>
              <a:rPr lang="en-US" sz="4200" dirty="0">
                <a:latin typeface="+mj-lt"/>
                <a:ea typeface="Open Sans" panose="020B0606030504020204" pitchFamily="34" charset="0"/>
                <a:cs typeface="Open Sans" panose="020B0606030504020204" pitchFamily="34" charset="0"/>
              </a:rPr>
              <a:t>The benefits of physical activity </a:t>
            </a:r>
          </a:p>
        </p:txBody>
      </p:sp>
      <p:pic>
        <p:nvPicPr>
          <p:cNvPr id="4" name="Picture Placeholder 6">
            <a:extLst>
              <a:ext uri="{FF2B5EF4-FFF2-40B4-BE49-F238E27FC236}">
                <a16:creationId xmlns:a16="http://schemas.microsoft.com/office/drawing/2014/main" id="{101F2AB9-0CB7-4717-B92E-2607B39C92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753903" y="2034540"/>
            <a:ext cx="4560570" cy="3040380"/>
          </a:xfrm>
          <a:prstGeom prst="snipRoundRect">
            <a:avLst>
              <a:gd name="adj1" fmla="val 20802"/>
              <a:gd name="adj2" fmla="val 0"/>
            </a:avLst>
          </a:prstGeom>
        </p:spPr>
      </p:pic>
    </p:spTree>
    <p:extLst>
      <p:ext uri="{BB962C8B-B14F-4D97-AF65-F5344CB8AC3E}">
        <p14:creationId xmlns:p14="http://schemas.microsoft.com/office/powerpoint/2010/main" val="2401881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5B1EF24-F095-44C3-8EC4-039E152F2A0B}"/>
              </a:ext>
            </a:extLst>
          </p:cNvPr>
          <p:cNvSpPr>
            <a:spLocks noGrp="1"/>
          </p:cNvSpPr>
          <p:nvPr>
            <p:ph type="title"/>
          </p:nvPr>
        </p:nvSpPr>
        <p:spPr>
          <a:xfrm>
            <a:off x="838200" y="427120"/>
            <a:ext cx="5257800" cy="1325563"/>
          </a:xfrm>
        </p:spPr>
        <p:txBody>
          <a:bodyPr>
            <a:normAutofit/>
          </a:bodyPr>
          <a:lstStyle/>
          <a:p>
            <a:r>
              <a:rPr lang="en-GB" altLang="en-US" sz="3500" dirty="0">
                <a:ea typeface="Open Sans" panose="020B0606030504020204" pitchFamily="34" charset="0"/>
                <a:cs typeface="Open Sans" panose="020B0606030504020204" pitchFamily="34" charset="0"/>
              </a:rPr>
              <a:t>Purpose of Funding</a:t>
            </a:r>
            <a:endParaRPr lang="en-US" sz="3500" dirty="0"/>
          </a:p>
        </p:txBody>
      </p:sp>
      <p:sp>
        <p:nvSpPr>
          <p:cNvPr id="10" name="Content Placeholder 2">
            <a:extLst>
              <a:ext uri="{FF2B5EF4-FFF2-40B4-BE49-F238E27FC236}">
                <a16:creationId xmlns:a16="http://schemas.microsoft.com/office/drawing/2014/main" id="{59272F69-DDA7-4822-86FC-6BE174712CA9}"/>
              </a:ext>
            </a:extLst>
          </p:cNvPr>
          <p:cNvSpPr>
            <a:spLocks noGrp="1"/>
          </p:cNvSpPr>
          <p:nvPr>
            <p:ph idx="1"/>
          </p:nvPr>
        </p:nvSpPr>
        <p:spPr>
          <a:xfrm>
            <a:off x="838200" y="1449789"/>
            <a:ext cx="9791700" cy="1325563"/>
          </a:xfrm>
        </p:spPr>
        <p:txBody>
          <a:bodyPr>
            <a:normAutofit/>
          </a:bodyPr>
          <a:lstStyle/>
          <a:p>
            <a:pPr marL="0" indent="0">
              <a:buNone/>
            </a:pPr>
            <a:r>
              <a:rPr lang="en-GB" altLang="en-US" sz="2200" dirty="0">
                <a:ea typeface="Open Sans" panose="020B0604020202020204" charset="0"/>
                <a:cs typeface="Open Sans" panose="020B0604020202020204" charset="0"/>
              </a:rPr>
              <a:t>The premium must be used to fund </a:t>
            </a:r>
            <a:r>
              <a:rPr lang="en-GB" altLang="en-US" sz="2200" b="1" dirty="0">
                <a:ea typeface="Open Sans" panose="020B0604020202020204" charset="0"/>
                <a:cs typeface="Open Sans" panose="020B0604020202020204" charset="0"/>
              </a:rPr>
              <a:t>additional</a:t>
            </a:r>
            <a:r>
              <a:rPr lang="en-GB" altLang="en-US" sz="2200" dirty="0">
                <a:ea typeface="Open Sans" panose="020B0604020202020204" charset="0"/>
                <a:cs typeface="Open Sans" panose="020B0604020202020204" charset="0"/>
              </a:rPr>
              <a:t> and </a:t>
            </a:r>
            <a:r>
              <a:rPr lang="en-GB" altLang="en-US" sz="2200" b="1" dirty="0">
                <a:ea typeface="Open Sans" panose="020B0604020202020204" charset="0"/>
                <a:cs typeface="Open Sans" panose="020B0604020202020204" charset="0"/>
              </a:rPr>
              <a:t>sustainable</a:t>
            </a:r>
            <a:r>
              <a:rPr lang="en-GB" altLang="en-US" sz="2200" dirty="0">
                <a:ea typeface="Open Sans" panose="020B0604020202020204" charset="0"/>
                <a:cs typeface="Open Sans" panose="020B0604020202020204" charset="0"/>
              </a:rPr>
              <a:t> improvements to the provision of PE and sport, for the benefit of primary-aged pupils, </a:t>
            </a:r>
            <a:r>
              <a:rPr lang="en-GB" altLang="en-US" sz="2200" u="sng" dirty="0">
                <a:ea typeface="Open Sans" panose="020B0604020202020204" charset="0"/>
                <a:cs typeface="Open Sans" panose="020B0604020202020204" charset="0"/>
              </a:rPr>
              <a:t>to encourage the development of healthy, active lifestyles</a:t>
            </a:r>
            <a:r>
              <a:rPr lang="en-GB" altLang="en-US" sz="2200" dirty="0">
                <a:ea typeface="Open Sans" panose="020B0604020202020204" charset="0"/>
                <a:cs typeface="Open Sans" panose="020B0604020202020204" charset="0"/>
              </a:rPr>
              <a:t>.</a:t>
            </a:r>
          </a:p>
          <a:p>
            <a:pPr marL="0" indent="0">
              <a:buNone/>
            </a:pPr>
            <a:endParaRPr lang="en-US" sz="2200" dirty="0"/>
          </a:p>
        </p:txBody>
      </p:sp>
      <p:sp>
        <p:nvSpPr>
          <p:cNvPr id="12" name="Title 1">
            <a:extLst>
              <a:ext uri="{FF2B5EF4-FFF2-40B4-BE49-F238E27FC236}">
                <a16:creationId xmlns:a16="http://schemas.microsoft.com/office/drawing/2014/main" id="{FFD9DB23-1F47-4045-B36F-6891F331FF24}"/>
              </a:ext>
            </a:extLst>
          </p:cNvPr>
          <p:cNvSpPr txBox="1">
            <a:spLocks/>
          </p:cNvSpPr>
          <p:nvPr/>
        </p:nvSpPr>
        <p:spPr>
          <a:xfrm>
            <a:off x="838200" y="2542625"/>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500" dirty="0">
                <a:ea typeface="Open Sans" panose="020B0606030504020204" pitchFamily="34" charset="0"/>
                <a:cs typeface="Open Sans" panose="020B0606030504020204" pitchFamily="34" charset="0"/>
              </a:rPr>
              <a:t>The Vision</a:t>
            </a:r>
            <a:endParaRPr lang="en-US" sz="3500" dirty="0"/>
          </a:p>
        </p:txBody>
      </p:sp>
      <p:sp>
        <p:nvSpPr>
          <p:cNvPr id="9" name="Rectangle 8">
            <a:extLst>
              <a:ext uri="{FF2B5EF4-FFF2-40B4-BE49-F238E27FC236}">
                <a16:creationId xmlns:a16="http://schemas.microsoft.com/office/drawing/2014/main" id="{20093AEA-3B1D-4F89-9EBF-740DDB24F43C}"/>
              </a:ext>
            </a:extLst>
          </p:cNvPr>
          <p:cNvSpPr/>
          <p:nvPr/>
        </p:nvSpPr>
        <p:spPr>
          <a:xfrm>
            <a:off x="838200" y="3565294"/>
            <a:ext cx="9791700" cy="1231106"/>
          </a:xfrm>
          <a:prstGeom prst="rect">
            <a:avLst/>
          </a:prstGeom>
        </p:spPr>
        <p:txBody>
          <a:bodyPr wrap="square">
            <a:spAutoFit/>
          </a:bodyPr>
          <a:lstStyle/>
          <a:p>
            <a:pPr>
              <a:defRPr/>
            </a:pPr>
            <a:r>
              <a:rPr lang="en-GB" altLang="en-US" dirty="0">
                <a:latin typeface="Open Sans" panose="020B0604020202020204" charset="0"/>
                <a:ea typeface="Open Sans" panose="020B0604020202020204" charset="0"/>
                <a:cs typeface="Open Sans" panose="020B0604020202020204" charset="0"/>
              </a:rPr>
              <a:t>“</a:t>
            </a:r>
            <a:r>
              <a:rPr lang="en-GB" altLang="en-US" b="1" dirty="0">
                <a:latin typeface="Open Sans" panose="020B0604020202020204" charset="0"/>
                <a:ea typeface="Open Sans" panose="020B0604020202020204" charset="0"/>
                <a:cs typeface="Open Sans" panose="020B0604020202020204" charset="0"/>
              </a:rPr>
              <a:t>All pupils </a:t>
            </a:r>
            <a:r>
              <a:rPr lang="en-GB" altLang="en-US" dirty="0">
                <a:latin typeface="Open Sans" panose="020B0604020202020204" charset="0"/>
                <a:ea typeface="Open Sans" panose="020B0604020202020204" charset="0"/>
                <a:cs typeface="Open Sans" panose="020B0604020202020204" charset="0"/>
              </a:rPr>
              <a:t>leaving primary school physically literate and with the knowledge, skills and motivation necessary to equip them for a </a:t>
            </a:r>
            <a:r>
              <a:rPr lang="en-GB" altLang="en-US" b="1" dirty="0">
                <a:latin typeface="Open Sans" panose="020B0604020202020204" charset="0"/>
                <a:ea typeface="Open Sans" panose="020B0604020202020204" charset="0"/>
                <a:cs typeface="Open Sans" panose="020B0604020202020204" charset="0"/>
              </a:rPr>
              <a:t>healthy lifestyle </a:t>
            </a:r>
            <a:r>
              <a:rPr lang="en-GB" altLang="en-US" dirty="0">
                <a:latin typeface="Open Sans" panose="020B0604020202020204" charset="0"/>
                <a:ea typeface="Open Sans" panose="020B0604020202020204" charset="0"/>
                <a:cs typeface="Open Sans" panose="020B0604020202020204" charset="0"/>
              </a:rPr>
              <a:t>and </a:t>
            </a:r>
            <a:r>
              <a:rPr lang="en-GB" altLang="en-US" b="1" dirty="0">
                <a:latin typeface="Open Sans" panose="020B0604020202020204" charset="0"/>
                <a:ea typeface="Open Sans" panose="020B0604020202020204" charset="0"/>
                <a:cs typeface="Open Sans" panose="020B0604020202020204" charset="0"/>
              </a:rPr>
              <a:t>lifelong participation in physical activity and sport</a:t>
            </a:r>
            <a:r>
              <a:rPr lang="en-GB" altLang="en-US" dirty="0">
                <a:latin typeface="Open Sans" panose="020B0604020202020204" charset="0"/>
                <a:ea typeface="Open Sans" panose="020B0604020202020204" charset="0"/>
                <a:cs typeface="Open Sans" panose="020B0604020202020204" charset="0"/>
              </a:rPr>
              <a:t>.”</a:t>
            </a:r>
          </a:p>
          <a:p>
            <a:pPr>
              <a:defRPr/>
            </a:pPr>
            <a:endParaRPr lang="en-GB" altLang="en-US" sz="2000" dirty="0">
              <a:latin typeface="Open Sans" panose="020B0604020202020204" charset="0"/>
              <a:ea typeface="Open Sans" panose="020B0604020202020204" charset="0"/>
              <a:cs typeface="Open Sans" panose="020B0604020202020204" charset="0"/>
            </a:endParaRPr>
          </a:p>
        </p:txBody>
      </p:sp>
      <p:sp>
        <p:nvSpPr>
          <p:cNvPr id="13" name="Rectangle 12">
            <a:extLst>
              <a:ext uri="{FF2B5EF4-FFF2-40B4-BE49-F238E27FC236}">
                <a16:creationId xmlns:a16="http://schemas.microsoft.com/office/drawing/2014/main" id="{2DCD7D31-E8CB-4786-B421-666260DF58AC}"/>
              </a:ext>
            </a:extLst>
          </p:cNvPr>
          <p:cNvSpPr/>
          <p:nvPr/>
        </p:nvSpPr>
        <p:spPr>
          <a:xfrm>
            <a:off x="2072481" y="4986177"/>
            <a:ext cx="8047038" cy="1200329"/>
          </a:xfrm>
          <a:prstGeom prst="rect">
            <a:avLst/>
          </a:prstGeom>
        </p:spPr>
        <p:txBody>
          <a:bodyPr wrap="square">
            <a:spAutoFit/>
          </a:bodyPr>
          <a:lstStyle/>
          <a:p>
            <a:pPr lvl="0" algn="just" eaLnBrk="0" fontAlgn="base" hangingPunct="0">
              <a:spcBef>
                <a:spcPct val="0"/>
              </a:spcBef>
              <a:spcAft>
                <a:spcPct val="0"/>
              </a:spcAft>
            </a:pPr>
            <a:r>
              <a:rPr lang="en-US" altLang="en-US" b="1" dirty="0">
                <a:solidFill>
                  <a:srgbClr val="666666"/>
                </a:solidFill>
                <a:latin typeface="Open Sans" panose="020B0604020202020204" charset="0"/>
                <a:ea typeface="Open Sans" panose="020B0604020202020204" charset="0"/>
                <a:cs typeface="Open Sans" panose="020B0604020202020204" charset="0"/>
              </a:rPr>
              <a:t>Education Secretary Gavin Williamson, said:</a:t>
            </a:r>
            <a:endParaRPr lang="en-US" altLang="en-US" dirty="0">
              <a:latin typeface="Open Sans" panose="020B0604020202020204" charset="0"/>
              <a:ea typeface="Open Sans" panose="020B0604020202020204" charset="0"/>
              <a:cs typeface="Open Sans" panose="020B0604020202020204" charset="0"/>
            </a:endParaRPr>
          </a:p>
          <a:p>
            <a:pPr lvl="0" algn="just" eaLnBrk="0" fontAlgn="base" hangingPunct="0">
              <a:spcBef>
                <a:spcPct val="0"/>
              </a:spcBef>
              <a:spcAft>
                <a:spcPct val="0"/>
              </a:spcAft>
            </a:pPr>
            <a:r>
              <a:rPr lang="en-US" altLang="en-US" i="1" dirty="0">
                <a:latin typeface="Open Sans" panose="020B0604020202020204" charset="0"/>
                <a:ea typeface="Open Sans" panose="020B0604020202020204" charset="0"/>
                <a:cs typeface="Open Sans" panose="020B0604020202020204" charset="0"/>
              </a:rPr>
              <a:t>“During these challenging times, it has become clearer to me than ever the importance of keeping active and how it benefits not just our physical health but also our ability to pay attention, our mood and our mental health too.” </a:t>
            </a:r>
            <a:endParaRPr lang="en-US" altLang="en-US" sz="32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767606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B5902B-0849-4745-8B63-74F37FE314AE}"/>
              </a:ext>
            </a:extLst>
          </p:cNvPr>
          <p:cNvSpPr/>
          <p:nvPr/>
        </p:nvSpPr>
        <p:spPr>
          <a:xfrm>
            <a:off x="838200" y="1553528"/>
            <a:ext cx="10730948" cy="4832092"/>
          </a:xfrm>
          <a:prstGeom prst="rect">
            <a:avLst/>
          </a:prstGeom>
        </p:spPr>
        <p:txBody>
          <a:bodyPr wrap="square">
            <a:spAutoFit/>
          </a:bodyPr>
          <a:lstStyle/>
          <a:p>
            <a:pPr>
              <a:spcBef>
                <a:spcPct val="0"/>
              </a:spcBef>
            </a:pPr>
            <a:endParaRPr lang="en-US" altLang="en-US" sz="2200" dirty="0"/>
          </a:p>
          <a:p>
            <a:pPr marL="342900" indent="-342900">
              <a:spcBef>
                <a:spcPct val="0"/>
              </a:spcBef>
              <a:buFont typeface="Arial" panose="020B0604020202020204" pitchFamily="34" charset="0"/>
              <a:buChar char="•"/>
            </a:pPr>
            <a:r>
              <a:rPr lang="en-US" altLang="en-US" sz="2200" dirty="0">
                <a:ea typeface="Open Sans" panose="020B0604020202020204" charset="0"/>
                <a:cs typeface="Open Sans" panose="020B0604020202020204" charset="0"/>
              </a:rPr>
              <a:t>The engagement of all pupils in regular physical activity – the Chief Medical Officer guidelines recommend that all children and young people aged 5 to 18 engage in at least 60 minutes of physical activity a day, of which 30 minutes should be in school</a:t>
            </a:r>
          </a:p>
          <a:p>
            <a:pPr marL="342900" indent="-342900">
              <a:spcBef>
                <a:spcPct val="0"/>
              </a:spcBef>
              <a:buFont typeface="Arial" panose="020B0604020202020204" pitchFamily="34" charset="0"/>
              <a:buChar char="•"/>
            </a:pPr>
            <a:endParaRPr lang="en-US" altLang="en-US" sz="2200" dirty="0">
              <a:ea typeface="Open Sans" panose="020B0604020202020204" charset="0"/>
              <a:cs typeface="Open Sans" panose="020B0604020202020204" charset="0"/>
            </a:endParaRPr>
          </a:p>
          <a:p>
            <a:pPr marL="342900" indent="-342900">
              <a:spcBef>
                <a:spcPct val="0"/>
              </a:spcBef>
              <a:buFont typeface="Arial" panose="020B0604020202020204" pitchFamily="34" charset="0"/>
              <a:buChar char="•"/>
            </a:pPr>
            <a:r>
              <a:rPr lang="en-US" altLang="en-US" sz="2200" dirty="0">
                <a:ea typeface="Open Sans" panose="020B0604020202020204" charset="0"/>
                <a:cs typeface="Open Sans" panose="020B0604020202020204" charset="0"/>
              </a:rPr>
              <a:t>The profile of PE and sport is raised across the school as a tool for whole-school Improvement</a:t>
            </a:r>
          </a:p>
          <a:p>
            <a:pPr marL="342900" indent="-342900">
              <a:spcBef>
                <a:spcPct val="0"/>
              </a:spcBef>
              <a:buFont typeface="Arial" panose="020B0604020202020204" pitchFamily="34" charset="0"/>
              <a:buChar char="•"/>
            </a:pPr>
            <a:endParaRPr lang="en-US" altLang="en-US" sz="2200" dirty="0">
              <a:ea typeface="Open Sans" panose="020B0604020202020204" charset="0"/>
              <a:cs typeface="Open Sans" panose="020B0604020202020204" charset="0"/>
            </a:endParaRPr>
          </a:p>
          <a:p>
            <a:pPr marL="342900" indent="-342900">
              <a:spcBef>
                <a:spcPct val="0"/>
              </a:spcBef>
              <a:buFont typeface="Arial" panose="020B0604020202020204" pitchFamily="34" charset="0"/>
              <a:buChar char="•"/>
            </a:pPr>
            <a:r>
              <a:rPr lang="en-US" altLang="en-US" sz="2200" dirty="0">
                <a:ea typeface="Open Sans" panose="020B0604020202020204" charset="0"/>
                <a:cs typeface="Open Sans" panose="020B0604020202020204" charset="0"/>
              </a:rPr>
              <a:t>Increased confidence, knowledge and skills of all staff in teaching PE and sport</a:t>
            </a:r>
          </a:p>
          <a:p>
            <a:pPr marL="342900" indent="-342900">
              <a:spcBef>
                <a:spcPct val="0"/>
              </a:spcBef>
              <a:buFont typeface="Arial" panose="020B0604020202020204" pitchFamily="34" charset="0"/>
              <a:buChar char="•"/>
            </a:pPr>
            <a:endParaRPr lang="en-US" altLang="en-US" sz="2200" dirty="0">
              <a:ea typeface="Open Sans" panose="020B0604020202020204" charset="0"/>
              <a:cs typeface="Open Sans" panose="020B0604020202020204" charset="0"/>
            </a:endParaRPr>
          </a:p>
          <a:p>
            <a:pPr marL="342900" indent="-342900">
              <a:spcBef>
                <a:spcPct val="0"/>
              </a:spcBef>
              <a:buFont typeface="Arial" panose="020B0604020202020204" pitchFamily="34" charset="0"/>
              <a:buChar char="•"/>
            </a:pPr>
            <a:r>
              <a:rPr lang="en-US" altLang="en-US" sz="2200" dirty="0">
                <a:ea typeface="Open Sans" panose="020B0604020202020204" charset="0"/>
                <a:cs typeface="Open Sans" panose="020B0604020202020204" charset="0"/>
              </a:rPr>
              <a:t>Broader experience of a range of sports and activities offered to all pupils</a:t>
            </a:r>
          </a:p>
          <a:p>
            <a:pPr marL="342900" indent="-342900">
              <a:spcBef>
                <a:spcPct val="0"/>
              </a:spcBef>
              <a:buFont typeface="Arial" panose="020B0604020202020204" pitchFamily="34" charset="0"/>
              <a:buChar char="•"/>
            </a:pPr>
            <a:endParaRPr lang="en-US" altLang="en-US" sz="2200" dirty="0">
              <a:ea typeface="Open Sans" panose="020B0604020202020204" charset="0"/>
              <a:cs typeface="Open Sans" panose="020B0604020202020204" charset="0"/>
            </a:endParaRPr>
          </a:p>
          <a:p>
            <a:pPr marL="342900" indent="-342900">
              <a:spcBef>
                <a:spcPct val="0"/>
              </a:spcBef>
              <a:buFont typeface="Arial" panose="020B0604020202020204" pitchFamily="34" charset="0"/>
              <a:buChar char="•"/>
            </a:pPr>
            <a:r>
              <a:rPr lang="en-US" altLang="en-US" sz="2200" dirty="0">
                <a:ea typeface="Open Sans" panose="020B0604020202020204" charset="0"/>
                <a:cs typeface="Open Sans" panose="020B0604020202020204" charset="0"/>
              </a:rPr>
              <a:t>Increased participation in competitive sport</a:t>
            </a:r>
          </a:p>
        </p:txBody>
      </p:sp>
      <p:sp>
        <p:nvSpPr>
          <p:cNvPr id="3" name="Title 2">
            <a:extLst>
              <a:ext uri="{FF2B5EF4-FFF2-40B4-BE49-F238E27FC236}">
                <a16:creationId xmlns:a16="http://schemas.microsoft.com/office/drawing/2014/main" id="{72AA8CB9-B8C7-453F-82BD-2C80258AC8DD}"/>
              </a:ext>
            </a:extLst>
          </p:cNvPr>
          <p:cNvSpPr>
            <a:spLocks noGrp="1"/>
          </p:cNvSpPr>
          <p:nvPr>
            <p:ph type="title"/>
          </p:nvPr>
        </p:nvSpPr>
        <p:spPr/>
        <p:txBody>
          <a:bodyPr>
            <a:normAutofit/>
          </a:bodyPr>
          <a:lstStyle/>
          <a:p>
            <a:r>
              <a:rPr lang="en-US" altLang="en-US" sz="3500" dirty="0">
                <a:ea typeface="Open Sans" panose="020B0606030504020204" pitchFamily="34" charset="0"/>
                <a:cs typeface="Open Sans" panose="020B0606030504020204" pitchFamily="34" charset="0"/>
              </a:rPr>
              <a:t>5 key indicators that schools should expect to see improvement across:</a:t>
            </a:r>
            <a:endParaRPr lang="en-GB" sz="3500" dirty="0"/>
          </a:p>
        </p:txBody>
      </p:sp>
    </p:spTree>
    <p:extLst>
      <p:ext uri="{BB962C8B-B14F-4D97-AF65-F5344CB8AC3E}">
        <p14:creationId xmlns:p14="http://schemas.microsoft.com/office/powerpoint/2010/main" val="557517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F5E5C9-B661-415A-B911-BF42A5318C02}"/>
              </a:ext>
            </a:extLst>
          </p:cNvPr>
          <p:cNvSpPr>
            <a:spLocks noGrp="1"/>
          </p:cNvSpPr>
          <p:nvPr>
            <p:ph type="title"/>
          </p:nvPr>
        </p:nvSpPr>
        <p:spPr bwMode="auto">
          <a:xfrm>
            <a:off x="839788" y="457200"/>
            <a:ext cx="3932237" cy="160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p>
            <a:r>
              <a:rPr lang="en-GB" altLang="en-US"/>
              <a:t>The funding should be used to:</a:t>
            </a:r>
          </a:p>
        </p:txBody>
      </p:sp>
      <p:sp>
        <p:nvSpPr>
          <p:cNvPr id="5" name="Content Placeholder 4">
            <a:extLst>
              <a:ext uri="{FF2B5EF4-FFF2-40B4-BE49-F238E27FC236}">
                <a16:creationId xmlns:a16="http://schemas.microsoft.com/office/drawing/2014/main" id="{8BA5C7E5-C2FB-4E3E-81AB-1EE24E3BC6CE}"/>
              </a:ext>
            </a:extLst>
          </p:cNvPr>
          <p:cNvSpPr>
            <a:spLocks noGrp="1"/>
          </p:cNvSpPr>
          <p:nvPr>
            <p:ph type="body" sz="half" idx="2"/>
          </p:nvPr>
        </p:nvSpPr>
        <p:spPr>
          <a:xfrm>
            <a:off x="839788" y="2228850"/>
            <a:ext cx="3932237" cy="3811588"/>
          </a:xfrm>
        </p:spPr>
        <p:txBody>
          <a:bodyPr>
            <a:normAutofit/>
          </a:bodyPr>
          <a:lstStyle/>
          <a:p>
            <a:r>
              <a:rPr lang="en-GB" altLang="en-US" sz="2200" dirty="0"/>
              <a:t>Develop or add to the PE, physical activity and sport that your school provides.</a:t>
            </a:r>
            <a:br>
              <a:rPr lang="en-GB" altLang="en-US" sz="2200" dirty="0"/>
            </a:br>
            <a:endParaRPr lang="en-GB" altLang="en-US" sz="2200" dirty="0"/>
          </a:p>
          <a:p>
            <a:r>
              <a:rPr lang="en-GB" altLang="en-US" sz="2200" dirty="0"/>
              <a:t>Build capacity and capability within the school to ensure that improvements made now will benefit pupils joining the school in future years.</a:t>
            </a:r>
          </a:p>
          <a:p>
            <a:pPr marL="0" indent="0">
              <a:buNone/>
            </a:pPr>
            <a:endParaRPr lang="en-GB" sz="2200" dirty="0"/>
          </a:p>
        </p:txBody>
      </p:sp>
      <p:sp>
        <p:nvSpPr>
          <p:cNvPr id="7" name="Rectangle: Top Corners One Rounded and One Snipped 6">
            <a:extLst>
              <a:ext uri="{FF2B5EF4-FFF2-40B4-BE49-F238E27FC236}">
                <a16:creationId xmlns:a16="http://schemas.microsoft.com/office/drawing/2014/main" id="{D6854DFC-76A0-483B-A72C-CA279609418E}"/>
              </a:ext>
            </a:extLst>
          </p:cNvPr>
          <p:cNvSpPr/>
          <p:nvPr/>
        </p:nvSpPr>
        <p:spPr>
          <a:xfrm>
            <a:off x="5420139" y="1661491"/>
            <a:ext cx="5526157" cy="3535017"/>
          </a:xfrm>
          <a:prstGeom prst="snipRoundRect">
            <a:avLst>
              <a:gd name="adj1" fmla="val 16667"/>
              <a:gd name="adj2" fmla="val 0"/>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3314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4C953BC-ED35-764C-9D3A-A689A5924530}"/>
              </a:ext>
            </a:extLst>
          </p:cNvPr>
          <p:cNvSpPr txBox="1"/>
          <p:nvPr/>
        </p:nvSpPr>
        <p:spPr>
          <a:xfrm>
            <a:off x="525186" y="455655"/>
            <a:ext cx="8938854" cy="707886"/>
          </a:xfrm>
          <a:prstGeom prst="rect">
            <a:avLst/>
          </a:prstGeom>
          <a:noFill/>
        </p:spPr>
        <p:txBody>
          <a:bodyPr wrap="square" rtlCol="0">
            <a:spAutoFit/>
          </a:bodyPr>
          <a:lstStyle/>
          <a:p>
            <a:r>
              <a:rPr lang="en-US" sz="4000" dirty="0">
                <a:latin typeface="+mj-lt"/>
                <a:ea typeface="Open Sans" panose="020B0606030504020204" pitchFamily="34" charset="0"/>
                <a:cs typeface="Open Sans" panose="020B0606030504020204" pitchFamily="34" charset="0"/>
              </a:rPr>
              <a:t>You should not use your funding to:</a:t>
            </a:r>
          </a:p>
        </p:txBody>
      </p:sp>
      <p:sp>
        <p:nvSpPr>
          <p:cNvPr id="11" name="Rectangle 1">
            <a:extLst>
              <a:ext uri="{FF2B5EF4-FFF2-40B4-BE49-F238E27FC236}">
                <a16:creationId xmlns:a16="http://schemas.microsoft.com/office/drawing/2014/main" id="{1AED5C01-77C2-4929-8052-96CBE3DF2484}"/>
              </a:ext>
            </a:extLst>
          </p:cNvPr>
          <p:cNvSpPr txBox="1">
            <a:spLocks noChangeArrowheads="1"/>
          </p:cNvSpPr>
          <p:nvPr/>
        </p:nvSpPr>
        <p:spPr>
          <a:xfrm>
            <a:off x="433746" y="1572481"/>
            <a:ext cx="10470474" cy="4261679"/>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ea typeface="Open Sans" panose="020B0604020202020204" charset="0"/>
                <a:cs typeface="Open Sans" panose="020B0604020202020204" charset="0"/>
              </a:rPr>
              <a:t>Employ coaches or specialist teachers to cover PPA arrangements - these should come out of your core staffing budgets</a:t>
            </a:r>
          </a:p>
          <a:p>
            <a:endParaRPr lang="en-US" altLang="en-US" sz="2200" dirty="0">
              <a:ea typeface="Open Sans" panose="020B0604020202020204" charset="0"/>
              <a:cs typeface="Open Sans" panose="020B0604020202020204" charset="0"/>
            </a:endParaRPr>
          </a:p>
          <a:p>
            <a:r>
              <a:rPr lang="en-GB" altLang="en-US" sz="2200" dirty="0">
                <a:ea typeface="Open Sans" panose="020B0604020202020204" charset="0"/>
                <a:cs typeface="Open Sans" panose="020B0604020202020204" charset="0"/>
              </a:rPr>
              <a:t>Teach the minimum requirements of the national curriculum – with the exception of top-up swimming lessons after pupils’ completion of core lessons </a:t>
            </a:r>
            <a:r>
              <a:rPr lang="en-US" altLang="en-US" sz="2200" dirty="0">
                <a:ea typeface="Open Sans" panose="020B0604020202020204" charset="0"/>
                <a:cs typeface="Open Sans" panose="020B0604020202020204" charset="0"/>
              </a:rPr>
              <a:t>(or, in the case of academies and free schools, to teach your existing PE curriculum)</a:t>
            </a:r>
          </a:p>
          <a:p>
            <a:endParaRPr lang="en-US" altLang="en-US" sz="2200" dirty="0">
              <a:ea typeface="Open Sans" panose="020B0604020202020204" charset="0"/>
              <a:cs typeface="Open Sans" panose="020B0604020202020204" charset="0"/>
            </a:endParaRPr>
          </a:p>
          <a:p>
            <a:r>
              <a:rPr lang="en-US" altLang="en-US" sz="2200" dirty="0">
                <a:ea typeface="Open Sans" panose="020B0604020202020204" charset="0"/>
                <a:cs typeface="Open Sans" panose="020B0604020202020204" charset="0"/>
              </a:rPr>
              <a:t>Fund capital expenditure - </a:t>
            </a:r>
            <a:r>
              <a:rPr lang="en-GB" sz="2200" dirty="0">
                <a:ea typeface="Open Sans" panose="020B0604020202020204" charset="0"/>
                <a:cs typeface="Open Sans" panose="020B0604020202020204" charset="0"/>
              </a:rPr>
              <a:t>the Department for Education does not set the capitalisation policy for each school. School business managers, school accountants and their auditors are best placed to advise on a school’s agreed capitalisation policy</a:t>
            </a:r>
            <a:endParaRPr lang="en-US" altLang="en-US" sz="2200" dirty="0">
              <a:ea typeface="Open Sans" panose="020B0604020202020204" charset="0"/>
              <a:cs typeface="Open Sans" panose="020B0604020202020204" charset="0"/>
            </a:endParaRPr>
          </a:p>
          <a:p>
            <a:pPr marL="0" indent="0">
              <a:spcBef>
                <a:spcPct val="0"/>
              </a:spcBef>
              <a:buFont typeface="Arial" panose="020B0604020202020204" pitchFamily="34" charset="0"/>
              <a:buNone/>
            </a:pPr>
            <a:endParaRPr lang="en-US" altLang="en-US" sz="2200" dirty="0"/>
          </a:p>
        </p:txBody>
      </p:sp>
    </p:spTree>
    <p:extLst>
      <p:ext uri="{BB962C8B-B14F-4D97-AF65-F5344CB8AC3E}">
        <p14:creationId xmlns:p14="http://schemas.microsoft.com/office/powerpoint/2010/main" val="4208241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4C953BC-ED35-764C-9D3A-A689A5924530}"/>
              </a:ext>
            </a:extLst>
          </p:cNvPr>
          <p:cNvSpPr txBox="1"/>
          <p:nvPr/>
        </p:nvSpPr>
        <p:spPr>
          <a:xfrm>
            <a:off x="891540" y="557870"/>
            <a:ext cx="75666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Using coaches in schools:</a:t>
            </a:r>
          </a:p>
        </p:txBody>
      </p:sp>
      <p:sp>
        <p:nvSpPr>
          <p:cNvPr id="7" name="Content Placeholder 2">
            <a:extLst>
              <a:ext uri="{FF2B5EF4-FFF2-40B4-BE49-F238E27FC236}">
                <a16:creationId xmlns:a16="http://schemas.microsoft.com/office/drawing/2014/main" id="{9DBC7A4F-FDD0-4F7E-8BCF-60F01FDA106D}"/>
              </a:ext>
            </a:extLst>
          </p:cNvPr>
          <p:cNvSpPr>
            <a:spLocks noGrp="1"/>
          </p:cNvSpPr>
          <p:nvPr>
            <p:ph idx="1"/>
          </p:nvPr>
        </p:nvSpPr>
        <p:spPr>
          <a:xfrm>
            <a:off x="784860" y="1522710"/>
            <a:ext cx="6911340" cy="5021260"/>
          </a:xfrm>
        </p:spPr>
        <p:txBody>
          <a:bodyPr>
            <a:normAutofit/>
          </a:bodyPr>
          <a:lstStyle/>
          <a:p>
            <a:pPr>
              <a:lnSpc>
                <a:spcPct val="110000"/>
              </a:lnSpc>
              <a:defRPr/>
            </a:pPr>
            <a:r>
              <a:rPr lang="en-GB" sz="2000" dirty="0">
                <a:ea typeface="Open Sans" panose="020B0604020202020204" charset="0"/>
                <a:cs typeface="Open Sans" panose="020B0604020202020204" charset="0"/>
              </a:rPr>
              <a:t>Deploy coaches within your policies</a:t>
            </a:r>
          </a:p>
          <a:p>
            <a:pPr>
              <a:lnSpc>
                <a:spcPct val="110000"/>
              </a:lnSpc>
              <a:defRPr/>
            </a:pPr>
            <a:r>
              <a:rPr lang="en-GB" sz="2000" dirty="0">
                <a:ea typeface="Open Sans" panose="020B0604020202020204" charset="0"/>
                <a:cs typeface="Open Sans" panose="020B0604020202020204" charset="0"/>
              </a:rPr>
              <a:t>Coaches can offer skills, knowledge and experience where there is an identified gap.</a:t>
            </a:r>
          </a:p>
          <a:p>
            <a:pPr>
              <a:lnSpc>
                <a:spcPct val="110000"/>
              </a:lnSpc>
              <a:defRPr/>
            </a:pPr>
            <a:r>
              <a:rPr lang="en-GB" sz="2000" dirty="0">
                <a:ea typeface="Open Sans" panose="020B0604020202020204" charset="0"/>
                <a:cs typeface="Open Sans" panose="020B0604020202020204" charset="0"/>
              </a:rPr>
              <a:t>Coaches should not replace teachers - this is not sustainable</a:t>
            </a:r>
          </a:p>
          <a:p>
            <a:pPr>
              <a:lnSpc>
                <a:spcPct val="110000"/>
              </a:lnSpc>
              <a:defRPr/>
            </a:pPr>
            <a:r>
              <a:rPr lang="en-GB" sz="2000" dirty="0">
                <a:ea typeface="Open Sans" panose="020B0604020202020204" charset="0"/>
                <a:cs typeface="Open Sans" panose="020B0604020202020204" charset="0"/>
              </a:rPr>
              <a:t>Ensure the coach and teacher work together to increase the teacher’s knowledge</a:t>
            </a:r>
          </a:p>
          <a:p>
            <a:pPr>
              <a:lnSpc>
                <a:spcPct val="110000"/>
              </a:lnSpc>
              <a:defRPr/>
            </a:pPr>
            <a:r>
              <a:rPr lang="en-GB" sz="2000" dirty="0">
                <a:ea typeface="Open Sans" panose="020B0604020202020204" charset="0"/>
                <a:cs typeface="Open Sans" panose="020B0604020202020204" charset="0"/>
              </a:rPr>
              <a:t>Set a timeline for the coach to upskill the teacher</a:t>
            </a:r>
          </a:p>
          <a:p>
            <a:pPr>
              <a:lnSpc>
                <a:spcPct val="110000"/>
              </a:lnSpc>
              <a:defRPr/>
            </a:pPr>
            <a:r>
              <a:rPr lang="en-GB" sz="2000" dirty="0">
                <a:ea typeface="Open Sans" panose="020B0604020202020204" charset="0"/>
                <a:cs typeface="Open Sans" panose="020B0604020202020204" charset="0"/>
              </a:rPr>
              <a:t>PESP cannot be used for PPA</a:t>
            </a:r>
          </a:p>
          <a:p>
            <a:pPr>
              <a:lnSpc>
                <a:spcPct val="110000"/>
              </a:lnSpc>
              <a:defRPr/>
            </a:pPr>
            <a:r>
              <a:rPr lang="en-GB" sz="2000" dirty="0">
                <a:ea typeface="Open Sans" panose="020B0604020202020204" charset="0"/>
                <a:cs typeface="Open Sans" panose="020B0604020202020204" charset="0"/>
              </a:rPr>
              <a:t>What skills/knowledge gaps are you filling? What outcomes are you looking to achieve? </a:t>
            </a:r>
          </a:p>
          <a:p>
            <a:pPr marL="0" indent="0">
              <a:buNone/>
              <a:defRPr/>
            </a:pPr>
            <a:endParaRPr lang="en-GB" sz="2000" dirty="0"/>
          </a:p>
          <a:p>
            <a:pPr marL="0" indent="0">
              <a:buNone/>
              <a:defRPr/>
            </a:pPr>
            <a:endParaRPr lang="en-GB" sz="2000" dirty="0"/>
          </a:p>
          <a:p>
            <a:pPr marL="0" indent="0">
              <a:buNone/>
              <a:defRPr/>
            </a:pPr>
            <a:endParaRPr lang="en-GB" sz="2000" dirty="0"/>
          </a:p>
        </p:txBody>
      </p:sp>
      <p:pic>
        <p:nvPicPr>
          <p:cNvPr id="3" name="Picture 2" descr="A picture containing grass, person, outdoor, tree&#10;&#10;Description automatically generated">
            <a:extLst>
              <a:ext uri="{FF2B5EF4-FFF2-40B4-BE49-F238E27FC236}">
                <a16:creationId xmlns:a16="http://schemas.microsoft.com/office/drawing/2014/main" id="{C5AF2CF1-1096-4E4D-B225-9BB7691D40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61960" y="2534082"/>
            <a:ext cx="3703982" cy="25667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0576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D575E3A-97CF-7D47-B887-88E888A9FA0E}"/>
              </a:ext>
            </a:extLst>
          </p:cNvPr>
          <p:cNvSpPr txBox="1"/>
          <p:nvPr/>
        </p:nvSpPr>
        <p:spPr>
          <a:xfrm>
            <a:off x="765217" y="1282871"/>
            <a:ext cx="10661568" cy="5789855"/>
          </a:xfrm>
          <a:prstGeom prst="rect">
            <a:avLst/>
          </a:prstGeom>
          <a:noFill/>
        </p:spPr>
        <p:txBody>
          <a:bodyPr wrap="square" rtlCol="0">
            <a:spAutoFit/>
          </a:bodyPr>
          <a:lstStyle/>
          <a:p>
            <a:pPr marL="228600" lvl="0" indent="-228600">
              <a:lnSpc>
                <a:spcPct val="150000"/>
              </a:lnSpc>
              <a:spcBef>
                <a:spcPts val="1000"/>
              </a:spcBef>
              <a:buFont typeface="Arial" panose="020B0604020202020204" pitchFamily="34" charset="0"/>
              <a:buChar char="•"/>
            </a:pPr>
            <a:r>
              <a:rPr lang="en-GB" altLang="en-US" sz="2200" dirty="0">
                <a:ea typeface="Open Sans" panose="020B0604020202020204" charset="0"/>
                <a:cs typeface="Open Sans" panose="020B0604020202020204" charset="0"/>
              </a:rPr>
              <a:t>Get the right coach</a:t>
            </a:r>
          </a:p>
          <a:p>
            <a:pPr marL="228600" lvl="0" indent="-228600">
              <a:lnSpc>
                <a:spcPct val="150000"/>
              </a:lnSpc>
              <a:spcBef>
                <a:spcPts val="1000"/>
              </a:spcBef>
              <a:buFont typeface="Arial" panose="020B0604020202020204" pitchFamily="34" charset="0"/>
              <a:buChar char="•"/>
            </a:pPr>
            <a:r>
              <a:rPr lang="en-GB" altLang="en-US" sz="2200" dirty="0">
                <a:ea typeface="Open Sans" panose="020B0604020202020204" charset="0"/>
                <a:cs typeface="Open Sans" panose="020B0604020202020204" charset="0"/>
              </a:rPr>
              <a:t>Recruit/induct/manage and monitor coaches the same way you would a teacher</a:t>
            </a:r>
          </a:p>
          <a:p>
            <a:pPr marL="228600" lvl="0" indent="-228600">
              <a:lnSpc>
                <a:spcPct val="150000"/>
              </a:lnSpc>
              <a:spcBef>
                <a:spcPts val="1000"/>
              </a:spcBef>
              <a:buFont typeface="Arial" panose="020B0604020202020204" pitchFamily="34" charset="0"/>
              <a:buChar char="•"/>
            </a:pPr>
            <a:r>
              <a:rPr lang="en-GB" altLang="en-US" sz="2200" dirty="0">
                <a:ea typeface="Open Sans" panose="020B0604020202020204" charset="0"/>
                <a:cs typeface="Open Sans" panose="020B0604020202020204" charset="0"/>
              </a:rPr>
              <a:t>Consider the appropriate qualifications </a:t>
            </a:r>
          </a:p>
          <a:p>
            <a:pPr marL="228600" lvl="0" indent="-228600">
              <a:lnSpc>
                <a:spcPct val="150000"/>
              </a:lnSpc>
              <a:spcBef>
                <a:spcPts val="1000"/>
              </a:spcBef>
              <a:buFont typeface="Arial" panose="020B0604020202020204" pitchFamily="34" charset="0"/>
              <a:buChar char="•"/>
            </a:pPr>
            <a:r>
              <a:rPr lang="en-GB" altLang="en-US" sz="2200" dirty="0">
                <a:ea typeface="Open Sans" panose="020B0604020202020204" charset="0"/>
                <a:cs typeface="Open Sans" panose="020B0604020202020204" charset="0"/>
              </a:rPr>
              <a:t>Maintain ownership of </a:t>
            </a:r>
            <a:r>
              <a:rPr lang="en-GB" altLang="en-US" sz="2200" u="sng" dirty="0">
                <a:ea typeface="Open Sans" panose="020B0604020202020204" charset="0"/>
                <a:cs typeface="Open Sans" panose="020B0604020202020204" charset="0"/>
              </a:rPr>
              <a:t>your</a:t>
            </a:r>
            <a:r>
              <a:rPr lang="en-GB" altLang="en-US" sz="2200" dirty="0">
                <a:ea typeface="Open Sans" panose="020B0604020202020204" charset="0"/>
                <a:cs typeface="Open Sans" panose="020B0604020202020204" charset="0"/>
              </a:rPr>
              <a:t> outcomes </a:t>
            </a:r>
          </a:p>
          <a:p>
            <a:pPr marL="228600" lvl="0" indent="-228600">
              <a:lnSpc>
                <a:spcPct val="150000"/>
              </a:lnSpc>
              <a:spcBef>
                <a:spcPts val="1000"/>
              </a:spcBef>
              <a:buFont typeface="Arial" panose="020B0604020202020204" pitchFamily="34" charset="0"/>
              <a:buChar char="•"/>
            </a:pPr>
            <a:r>
              <a:rPr lang="en-GB" altLang="en-US" sz="2200" dirty="0">
                <a:ea typeface="Open Sans" panose="020B0604020202020204" charset="0"/>
                <a:cs typeface="Open Sans" panose="020B0604020202020204" charset="0"/>
              </a:rPr>
              <a:t>Schools maintain duty of care and coaches will be observed by Ofsted/senior leaders as a teacher would.</a:t>
            </a:r>
          </a:p>
          <a:p>
            <a:pPr marL="342900" indent="-342900">
              <a:lnSpc>
                <a:spcPct val="150000"/>
              </a:lnSpc>
              <a:spcBef>
                <a:spcPts val="1000"/>
              </a:spcBef>
              <a:buFont typeface="Arial" panose="020B0604020202020204" pitchFamily="34" charset="0"/>
              <a:buChar char="•"/>
            </a:pPr>
            <a:r>
              <a:rPr lang="en-GB" altLang="en-US" sz="2200" dirty="0">
                <a:ea typeface="Open Sans" panose="020B0604020202020204" charset="0"/>
                <a:cs typeface="Open Sans" panose="020B0604020202020204" charset="0"/>
              </a:rPr>
              <a:t>Coaches can be fantastic assets when employed and deployed properly! </a:t>
            </a:r>
            <a:br>
              <a:rPr lang="en-GB" altLang="en-US" sz="2200" dirty="0">
                <a:ea typeface="Open Sans" panose="020B0604020202020204" charset="0"/>
                <a:cs typeface="Open Sans" panose="020B0604020202020204" charset="0"/>
              </a:rPr>
            </a:br>
            <a:br>
              <a:rPr lang="en-GB" altLang="en-US" sz="2200" dirty="0">
                <a:ea typeface="Open Sans" panose="020B0604020202020204" charset="0"/>
                <a:cs typeface="Open Sans" panose="020B0604020202020204" charset="0"/>
              </a:rPr>
            </a:br>
            <a:r>
              <a:rPr lang="en-GB" dirty="0">
                <a:hlinkClick r:id="rId3">
                  <a:extLst>
                    <a:ext uri="{A12FA001-AC4F-418D-AE19-62706E023703}">
                      <ahyp:hlinkClr xmlns:ahyp="http://schemas.microsoft.com/office/drawing/2018/hyperlinkcolor" val="tx"/>
                    </a:ext>
                  </a:extLst>
                </a:hlinkClick>
              </a:rPr>
              <a:t>Download the Guide to Using Coaches in Schools</a:t>
            </a:r>
          </a:p>
          <a:p>
            <a:pPr marL="228600" lvl="0" indent="-228600">
              <a:lnSpc>
                <a:spcPct val="150000"/>
              </a:lnSpc>
              <a:spcBef>
                <a:spcPts val="1000"/>
              </a:spcBef>
              <a:buFont typeface="Arial" panose="020B0604020202020204" pitchFamily="34" charset="0"/>
              <a:buChar char="•"/>
            </a:pPr>
            <a:endParaRPr lang="en-GB" altLang="en-US" sz="2200" dirty="0">
              <a:ea typeface="Open Sans" panose="020B0604020202020204" charset="0"/>
              <a:cs typeface="Open Sans" panose="020B0604020202020204" charset="0"/>
            </a:endParaRPr>
          </a:p>
        </p:txBody>
      </p:sp>
      <p:sp>
        <p:nvSpPr>
          <p:cNvPr id="5" name="TextBox 4">
            <a:extLst>
              <a:ext uri="{FF2B5EF4-FFF2-40B4-BE49-F238E27FC236}">
                <a16:creationId xmlns:a16="http://schemas.microsoft.com/office/drawing/2014/main" id="{BBAEAD84-BA7B-4462-9C94-A494BA4778CD}"/>
              </a:ext>
            </a:extLst>
          </p:cNvPr>
          <p:cNvSpPr txBox="1"/>
          <p:nvPr/>
        </p:nvSpPr>
        <p:spPr>
          <a:xfrm>
            <a:off x="765216" y="574985"/>
            <a:ext cx="80130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Using coaches in schools:</a:t>
            </a:r>
          </a:p>
        </p:txBody>
      </p:sp>
    </p:spTree>
    <p:extLst>
      <p:ext uri="{BB962C8B-B14F-4D97-AF65-F5344CB8AC3E}">
        <p14:creationId xmlns:p14="http://schemas.microsoft.com/office/powerpoint/2010/main" val="4135376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D575E3A-97CF-7D47-B887-88E888A9FA0E}"/>
              </a:ext>
            </a:extLst>
          </p:cNvPr>
          <p:cNvSpPr txBox="1"/>
          <p:nvPr/>
        </p:nvSpPr>
        <p:spPr>
          <a:xfrm>
            <a:off x="866570" y="1871897"/>
            <a:ext cx="5352362" cy="3828740"/>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GB" altLang="en-US" sz="2200" dirty="0">
                <a:ea typeface="Open Sans" panose="020B0604020202020204" charset="0"/>
                <a:cs typeface="Open Sans" panose="020B0604020202020204" charset="0"/>
              </a:rPr>
              <a:t>Ensuring all staff understand and contribute to the PE &amp; SP</a:t>
            </a:r>
            <a:br>
              <a:rPr lang="en-GB" altLang="en-US" sz="2200" dirty="0">
                <a:ea typeface="Open Sans" panose="020B0604020202020204" charset="0"/>
                <a:cs typeface="Open Sans" panose="020B0604020202020204" charset="0"/>
              </a:rPr>
            </a:br>
            <a:endParaRPr lang="en-GB" altLang="en-US" sz="2200" dirty="0">
              <a:ea typeface="Open Sans" panose="020B0604020202020204" charset="0"/>
              <a:cs typeface="Open Sans" panose="020B0604020202020204" charset="0"/>
            </a:endParaRPr>
          </a:p>
          <a:p>
            <a:pPr marL="228600" lvl="0" indent="-228600">
              <a:lnSpc>
                <a:spcPct val="90000"/>
              </a:lnSpc>
              <a:spcBef>
                <a:spcPts val="1000"/>
              </a:spcBef>
              <a:buFont typeface="Arial" panose="020B0604020202020204" pitchFamily="34" charset="0"/>
              <a:buChar char="•"/>
            </a:pPr>
            <a:r>
              <a:rPr lang="en-GB" altLang="en-US" sz="2200" dirty="0">
                <a:ea typeface="Open Sans" panose="020B0604020202020204" charset="0"/>
                <a:cs typeface="Open Sans" panose="020B0604020202020204" charset="0"/>
              </a:rPr>
              <a:t>Involving all stakeholders (governors, pupils etc) </a:t>
            </a:r>
            <a:br>
              <a:rPr lang="en-GB" altLang="en-US" sz="2200" dirty="0">
                <a:ea typeface="Open Sans" panose="020B0604020202020204" charset="0"/>
                <a:cs typeface="Open Sans" panose="020B0604020202020204" charset="0"/>
              </a:rPr>
            </a:br>
            <a:endParaRPr lang="en-GB" altLang="en-US" sz="2200" dirty="0">
              <a:ea typeface="Open Sans" panose="020B0604020202020204" charset="0"/>
              <a:cs typeface="Open Sans" panose="020B0604020202020204" charset="0"/>
            </a:endParaRPr>
          </a:p>
          <a:p>
            <a:pPr marL="228600" lvl="0" indent="-228600">
              <a:lnSpc>
                <a:spcPct val="90000"/>
              </a:lnSpc>
              <a:spcBef>
                <a:spcPts val="1000"/>
              </a:spcBef>
              <a:buFont typeface="Arial" panose="020B0604020202020204" pitchFamily="34" charset="0"/>
              <a:buChar char="•"/>
            </a:pPr>
            <a:r>
              <a:rPr lang="en-GB" altLang="en-US" sz="2200" dirty="0">
                <a:ea typeface="Open Sans" panose="020B0604020202020204" charset="0"/>
                <a:cs typeface="Open Sans" panose="020B0604020202020204" charset="0"/>
              </a:rPr>
              <a:t>Interventions and activities should relate to the outcome</a:t>
            </a:r>
            <a:br>
              <a:rPr lang="en-GB" altLang="en-US" sz="2200" dirty="0">
                <a:ea typeface="Open Sans" panose="020B0604020202020204" charset="0"/>
                <a:cs typeface="Open Sans" panose="020B0604020202020204" charset="0"/>
              </a:rPr>
            </a:br>
            <a:endParaRPr lang="en-GB" altLang="en-US" sz="2200" dirty="0">
              <a:ea typeface="Open Sans" panose="020B0604020202020204" charset="0"/>
              <a:cs typeface="Open Sans" panose="020B0604020202020204" charset="0"/>
            </a:endParaRPr>
          </a:p>
          <a:p>
            <a:pPr marL="228600" lvl="0" indent="-228600">
              <a:lnSpc>
                <a:spcPct val="90000"/>
              </a:lnSpc>
              <a:spcBef>
                <a:spcPts val="1000"/>
              </a:spcBef>
              <a:buFont typeface="Arial" panose="020B0604020202020204" pitchFamily="34" charset="0"/>
              <a:buChar char="•"/>
            </a:pPr>
            <a:r>
              <a:rPr lang="en-GB" altLang="en-US" sz="2200" dirty="0">
                <a:ea typeface="Open Sans" panose="020B0604020202020204" charset="0"/>
                <a:cs typeface="Open Sans" panose="020B0604020202020204" charset="0"/>
              </a:rPr>
              <a:t>Allowing ideas to be flexible and creative – take risks</a:t>
            </a:r>
          </a:p>
        </p:txBody>
      </p:sp>
      <p:sp>
        <p:nvSpPr>
          <p:cNvPr id="5" name="TextBox 4">
            <a:extLst>
              <a:ext uri="{FF2B5EF4-FFF2-40B4-BE49-F238E27FC236}">
                <a16:creationId xmlns:a16="http://schemas.microsoft.com/office/drawing/2014/main" id="{1B2D316D-0ECA-4D6C-9C3A-28CFC48087D7}"/>
              </a:ext>
            </a:extLst>
          </p:cNvPr>
          <p:cNvSpPr txBox="1"/>
          <p:nvPr/>
        </p:nvSpPr>
        <p:spPr>
          <a:xfrm>
            <a:off x="673776" y="502714"/>
            <a:ext cx="97709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Planning PE &amp; Sport Premium </a:t>
            </a:r>
            <a:r>
              <a:rPr lang="en-US" sz="4000" dirty="0">
                <a:latin typeface="+mj-lt"/>
                <a:ea typeface="Open Sans" panose="020B0606030504020204" pitchFamily="34" charset="0"/>
                <a:cs typeface="Open Sans" panose="020B0606030504020204" pitchFamily="34" charset="0"/>
              </a:rPr>
              <a:t>S</a:t>
            </a:r>
            <a:r>
              <a:rPr kumimoji="0" lang="en-US" sz="40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pend:</a:t>
            </a:r>
          </a:p>
        </p:txBody>
      </p:sp>
      <p:sp>
        <p:nvSpPr>
          <p:cNvPr id="4" name="Rectangle: Top Corners One Rounded and One Snipped 3">
            <a:extLst>
              <a:ext uri="{FF2B5EF4-FFF2-40B4-BE49-F238E27FC236}">
                <a16:creationId xmlns:a16="http://schemas.microsoft.com/office/drawing/2014/main" id="{A9625F3C-7737-41B8-9EBD-67E93F58E2E8}"/>
              </a:ext>
            </a:extLst>
          </p:cNvPr>
          <p:cNvSpPr/>
          <p:nvPr/>
        </p:nvSpPr>
        <p:spPr>
          <a:xfrm>
            <a:off x="6707710" y="2310970"/>
            <a:ext cx="4617720" cy="3166110"/>
          </a:xfrm>
          <a:prstGeom prst="snipRoundRect">
            <a:avLst>
              <a:gd name="adj1" fmla="val 16667"/>
              <a:gd name="adj2" fmla="val 0"/>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829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E8D6F4-4F79-4FD2-BB05-B6969DEA53C7}"/>
              </a:ext>
            </a:extLst>
          </p:cNvPr>
          <p:cNvSpPr>
            <a:spLocks noGrp="1"/>
          </p:cNvSpPr>
          <p:nvPr>
            <p:ph type="title"/>
          </p:nvPr>
        </p:nvSpPr>
        <p:spPr>
          <a:xfrm>
            <a:off x="838200" y="1470026"/>
            <a:ext cx="7128510" cy="3033394"/>
          </a:xfrm>
        </p:spPr>
        <p:txBody>
          <a:bodyPr anchor="b">
            <a:normAutofit/>
          </a:bodyPr>
          <a:lstStyle/>
          <a:p>
            <a:r>
              <a:rPr lang="en-GB" dirty="0"/>
              <a:t>How can physical activity help my pupils’ outcomes? </a:t>
            </a:r>
          </a:p>
        </p:txBody>
      </p:sp>
      <p:pic>
        <p:nvPicPr>
          <p:cNvPr id="3" name="Picture 2">
            <a:extLst>
              <a:ext uri="{FF2B5EF4-FFF2-40B4-BE49-F238E27FC236}">
                <a16:creationId xmlns:a16="http://schemas.microsoft.com/office/drawing/2014/main" id="{CEC8F537-FF16-4CAE-BDE7-2D55814262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71811"/>
            <a:ext cx="12192000" cy="1286189"/>
          </a:xfrm>
          <a:prstGeom prst="rect">
            <a:avLst/>
          </a:prstGeom>
        </p:spPr>
      </p:pic>
    </p:spTree>
    <p:extLst>
      <p:ext uri="{BB962C8B-B14F-4D97-AF65-F5344CB8AC3E}">
        <p14:creationId xmlns:p14="http://schemas.microsoft.com/office/powerpoint/2010/main" val="3029027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D5D3E-2772-4B04-9872-CC3606E4A987}"/>
              </a:ext>
            </a:extLst>
          </p:cNvPr>
          <p:cNvSpPr>
            <a:spLocks noGrp="1"/>
          </p:cNvSpPr>
          <p:nvPr>
            <p:ph type="title"/>
          </p:nvPr>
        </p:nvSpPr>
        <p:spPr/>
        <p:txBody>
          <a:bodyPr/>
          <a:lstStyle/>
          <a:p>
            <a:r>
              <a:rPr lang="en-GB" dirty="0"/>
              <a:t>Swimming</a:t>
            </a:r>
          </a:p>
        </p:txBody>
      </p:sp>
      <p:sp>
        <p:nvSpPr>
          <p:cNvPr id="6" name="Content Placeholder 4">
            <a:extLst>
              <a:ext uri="{FF2B5EF4-FFF2-40B4-BE49-F238E27FC236}">
                <a16:creationId xmlns:a16="http://schemas.microsoft.com/office/drawing/2014/main" id="{4965CCB4-E69F-47DE-BE64-FA37B607CC2D}"/>
              </a:ext>
            </a:extLst>
          </p:cNvPr>
          <p:cNvSpPr>
            <a:spLocks noGrp="1"/>
          </p:cNvSpPr>
          <p:nvPr>
            <p:ph idx="4294967295"/>
          </p:nvPr>
        </p:nvSpPr>
        <p:spPr>
          <a:xfrm>
            <a:off x="842743" y="1543684"/>
            <a:ext cx="10423525" cy="4765675"/>
          </a:xfrm>
        </p:spPr>
        <p:txBody>
          <a:bodyPr>
            <a:normAutofit lnSpcReduction="10000"/>
          </a:bodyPr>
          <a:lstStyle/>
          <a:p>
            <a:pPr>
              <a:lnSpc>
                <a:spcPct val="150000"/>
              </a:lnSpc>
              <a:defRPr/>
            </a:pPr>
            <a:r>
              <a:rPr lang="en-GB" sz="1600" dirty="0">
                <a:ea typeface="Open Sans" panose="020B0604020202020204" charset="0"/>
                <a:cs typeface="Open Sans" panose="020B0604020202020204" charset="0"/>
              </a:rPr>
              <a:t>The Premium can be used to fund the professional development and training that are available to schools to train staff to support high quality swimming and water safety lessons for their pupils.</a:t>
            </a:r>
            <a:br>
              <a:rPr lang="en-GB" sz="1600" dirty="0">
                <a:ea typeface="Open Sans" panose="020B0604020202020204" charset="0"/>
                <a:cs typeface="Open Sans" panose="020B0604020202020204" charset="0"/>
              </a:rPr>
            </a:br>
            <a:endParaRPr lang="en-GB" sz="1600" dirty="0">
              <a:ea typeface="Open Sans" panose="020B0604020202020204" charset="0"/>
              <a:cs typeface="Open Sans" panose="020B0604020202020204" charset="0"/>
            </a:endParaRPr>
          </a:p>
          <a:p>
            <a:pPr>
              <a:lnSpc>
                <a:spcPct val="150000"/>
              </a:lnSpc>
              <a:defRPr/>
            </a:pPr>
            <a:r>
              <a:rPr lang="en-GB" sz="1600" dirty="0">
                <a:ea typeface="Open Sans" panose="020B0604020202020204" charset="0"/>
                <a:cs typeface="Open Sans" panose="020B0604020202020204" charset="0"/>
              </a:rPr>
              <a:t>The Premium may also be used to provide additional top-up swimming lessons to pupils who have not been able to meet the national curriculum requirements for swimming and water safety after the delivery of core swimming and water safety lessons. At the end of key stage 2 all pupils are expected to be able to swim confidently and know how to be safe in and around water.</a:t>
            </a:r>
            <a:br>
              <a:rPr lang="en-GB" sz="1600" dirty="0">
                <a:ea typeface="Open Sans" panose="020B0604020202020204" charset="0"/>
                <a:cs typeface="Open Sans" panose="020B0604020202020204" charset="0"/>
              </a:rPr>
            </a:br>
            <a:endParaRPr lang="en-GB" sz="1600" dirty="0">
              <a:ea typeface="Open Sans" panose="020B0604020202020204" charset="0"/>
              <a:cs typeface="Open Sans" panose="020B0604020202020204" charset="0"/>
            </a:endParaRPr>
          </a:p>
          <a:p>
            <a:pPr>
              <a:lnSpc>
                <a:spcPct val="150000"/>
              </a:lnSpc>
              <a:defRPr/>
            </a:pPr>
            <a:r>
              <a:rPr lang="en-GB" sz="1600" dirty="0">
                <a:ea typeface="Open Sans" panose="020B0604020202020204" charset="0"/>
                <a:cs typeface="Open Sans" panose="020B0604020202020204" charset="0"/>
              </a:rPr>
              <a:t>Schools are required to publish information on the percentage of their pupils in year 6 who met each of the 3 swimming and water safety national curriculum requirements. </a:t>
            </a:r>
          </a:p>
          <a:p>
            <a:pPr marL="0" indent="0">
              <a:lnSpc>
                <a:spcPct val="150000"/>
              </a:lnSpc>
              <a:buNone/>
              <a:defRPr/>
            </a:pPr>
            <a:br>
              <a:rPr lang="en-GB" sz="1600" dirty="0">
                <a:ea typeface="Open Sans" panose="020B0604020202020204" charset="0"/>
                <a:cs typeface="Open Sans" panose="020B0604020202020204" charset="0"/>
              </a:rPr>
            </a:br>
            <a:r>
              <a:rPr lang="en-GB" sz="1600" dirty="0">
                <a:ea typeface="Open Sans" panose="020B0604020202020204" charset="0"/>
                <a:cs typeface="Open Sans" panose="020B0604020202020204" charset="0"/>
              </a:rPr>
              <a:t>N.B. There is currently still the expectation that reporting swimming data for 2020-21 will be expected</a:t>
            </a:r>
          </a:p>
        </p:txBody>
      </p:sp>
    </p:spTree>
    <p:extLst>
      <p:ext uri="{BB962C8B-B14F-4D97-AF65-F5344CB8AC3E}">
        <p14:creationId xmlns:p14="http://schemas.microsoft.com/office/powerpoint/2010/main" val="1554978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9FC8-8F75-4054-A700-76B59598DA26}"/>
              </a:ext>
            </a:extLst>
          </p:cNvPr>
          <p:cNvSpPr>
            <a:spLocks noGrp="1"/>
          </p:cNvSpPr>
          <p:nvPr>
            <p:ph type="title"/>
          </p:nvPr>
        </p:nvSpPr>
        <p:spPr/>
        <p:txBody>
          <a:bodyPr>
            <a:noAutofit/>
          </a:bodyPr>
          <a:lstStyle/>
          <a:p>
            <a:r>
              <a:rPr lang="en-GB" sz="4400" dirty="0"/>
              <a:t>Accountability</a:t>
            </a:r>
          </a:p>
        </p:txBody>
      </p:sp>
      <p:sp>
        <p:nvSpPr>
          <p:cNvPr id="3" name="Content Placeholder 2">
            <a:extLst>
              <a:ext uri="{FF2B5EF4-FFF2-40B4-BE49-F238E27FC236}">
                <a16:creationId xmlns:a16="http://schemas.microsoft.com/office/drawing/2014/main" id="{81D74926-8434-4311-ADB2-0F4C645A7649}"/>
              </a:ext>
            </a:extLst>
          </p:cNvPr>
          <p:cNvSpPr>
            <a:spLocks noGrp="1"/>
          </p:cNvSpPr>
          <p:nvPr>
            <p:ph idx="4294967295"/>
          </p:nvPr>
        </p:nvSpPr>
        <p:spPr>
          <a:xfrm>
            <a:off x="4739512" y="1619252"/>
            <a:ext cx="6172200" cy="4873625"/>
          </a:xfrm>
        </p:spPr>
        <p:txBody>
          <a:bodyPr>
            <a:normAutofit fontScale="77500" lnSpcReduction="20000"/>
          </a:bodyPr>
          <a:lstStyle/>
          <a:p>
            <a:pPr marL="342900" indent="-342900">
              <a:lnSpc>
                <a:spcPct val="150000"/>
              </a:lnSpc>
            </a:pPr>
            <a:r>
              <a:rPr lang="en-GB" altLang="en-US" dirty="0">
                <a:solidFill>
                  <a:schemeClr val="bg2">
                    <a:lumMod val="25000"/>
                  </a:schemeClr>
                </a:solidFill>
                <a:ea typeface="Open Sans" panose="020B0604020202020204" charset="0"/>
                <a:cs typeface="Open Sans" panose="020B0604020202020204" charset="0"/>
              </a:rPr>
              <a:t>Website reporting (complete by 31</a:t>
            </a:r>
            <a:r>
              <a:rPr lang="en-GB" altLang="en-US" baseline="30000" dirty="0">
                <a:solidFill>
                  <a:schemeClr val="bg2">
                    <a:lumMod val="25000"/>
                  </a:schemeClr>
                </a:solidFill>
                <a:ea typeface="Open Sans" panose="020B0604020202020204" charset="0"/>
                <a:cs typeface="Open Sans" panose="020B0604020202020204" charset="0"/>
              </a:rPr>
              <a:t>st</a:t>
            </a:r>
            <a:r>
              <a:rPr lang="en-GB" altLang="en-US" dirty="0">
                <a:solidFill>
                  <a:schemeClr val="bg2">
                    <a:lumMod val="25000"/>
                  </a:schemeClr>
                </a:solidFill>
                <a:ea typeface="Open Sans" panose="020B0604020202020204" charset="0"/>
                <a:cs typeface="Open Sans" panose="020B0604020202020204" charset="0"/>
              </a:rPr>
              <a:t> July 2020)</a:t>
            </a:r>
          </a:p>
          <a:p>
            <a:pPr marL="342900" indent="-342900">
              <a:lnSpc>
                <a:spcPct val="150000"/>
              </a:lnSpc>
            </a:pPr>
            <a:r>
              <a:rPr lang="en-GB" altLang="en-US" dirty="0">
                <a:solidFill>
                  <a:schemeClr val="bg2">
                    <a:lumMod val="25000"/>
                  </a:schemeClr>
                </a:solidFill>
                <a:ea typeface="Open Sans" panose="020B0604020202020204" charset="0"/>
                <a:cs typeface="Open Sans" panose="020B0604020202020204" charset="0"/>
              </a:rPr>
              <a:t>Ofsted</a:t>
            </a:r>
          </a:p>
          <a:p>
            <a:pPr marL="342900" indent="-342900">
              <a:lnSpc>
                <a:spcPct val="150000"/>
              </a:lnSpc>
            </a:pPr>
            <a:r>
              <a:rPr lang="en-GB" altLang="en-US" dirty="0">
                <a:solidFill>
                  <a:schemeClr val="bg2">
                    <a:lumMod val="25000"/>
                  </a:schemeClr>
                </a:solidFill>
                <a:ea typeface="Open Sans" panose="020B0604020202020204" charset="0"/>
                <a:cs typeface="Open Sans" panose="020B0604020202020204" charset="0"/>
              </a:rPr>
              <a:t>The new RSHE curriculum</a:t>
            </a:r>
          </a:p>
          <a:p>
            <a:pPr marL="342900" indent="-342900">
              <a:lnSpc>
                <a:spcPct val="150000"/>
              </a:lnSpc>
            </a:pPr>
            <a:r>
              <a:rPr lang="en-GB" altLang="en-US" dirty="0">
                <a:solidFill>
                  <a:schemeClr val="bg2">
                    <a:lumMod val="25000"/>
                  </a:schemeClr>
                </a:solidFill>
                <a:ea typeface="Open Sans" panose="020B0604020202020204" charset="0"/>
                <a:cs typeface="Open Sans" panose="020B0604020202020204" charset="0"/>
              </a:rPr>
              <a:t>School Governance</a:t>
            </a:r>
          </a:p>
          <a:p>
            <a:pPr marL="342900" indent="-342900">
              <a:lnSpc>
                <a:spcPct val="150000"/>
              </a:lnSpc>
            </a:pPr>
            <a:r>
              <a:rPr lang="en-GB" altLang="en-US" dirty="0">
                <a:solidFill>
                  <a:schemeClr val="bg2">
                    <a:lumMod val="25000"/>
                  </a:schemeClr>
                </a:solidFill>
                <a:ea typeface="Open Sans" panose="020B0604020202020204" charset="0"/>
                <a:cs typeface="Open Sans" panose="020B0604020202020204" charset="0"/>
              </a:rPr>
              <a:t>CMO Guidelines</a:t>
            </a:r>
          </a:p>
          <a:p>
            <a:pPr marL="342900" indent="-342900">
              <a:lnSpc>
                <a:spcPct val="150000"/>
              </a:lnSpc>
            </a:pPr>
            <a:r>
              <a:rPr lang="en-GB" altLang="en-US" dirty="0">
                <a:solidFill>
                  <a:schemeClr val="bg2">
                    <a:lumMod val="25000"/>
                  </a:schemeClr>
                </a:solidFill>
                <a:ea typeface="Open Sans" panose="020B0604020202020204" charset="0"/>
                <a:cs typeface="Open Sans" panose="020B0604020202020204" charset="0"/>
              </a:rPr>
              <a:t>Government Childhood Obesity Strategy</a:t>
            </a:r>
          </a:p>
          <a:p>
            <a:pPr marL="342900" indent="-342900">
              <a:lnSpc>
                <a:spcPct val="150000"/>
              </a:lnSpc>
            </a:pPr>
            <a:r>
              <a:rPr lang="en-GB" altLang="en-US" i="1" dirty="0">
                <a:solidFill>
                  <a:schemeClr val="bg2">
                    <a:lumMod val="25000"/>
                  </a:schemeClr>
                </a:solidFill>
                <a:ea typeface="Open Sans" panose="020B0604020202020204" charset="0"/>
                <a:cs typeface="Open Sans" panose="020B0604020202020204" charset="0"/>
              </a:rPr>
              <a:t>Our Desire to do the best for young people</a:t>
            </a:r>
          </a:p>
        </p:txBody>
      </p:sp>
      <p:pic>
        <p:nvPicPr>
          <p:cNvPr id="5" name="Picture 4" descr="A picture containing text&#10;&#10;Description automatically generated">
            <a:extLst>
              <a:ext uri="{FF2B5EF4-FFF2-40B4-BE49-F238E27FC236}">
                <a16:creationId xmlns:a16="http://schemas.microsoft.com/office/drawing/2014/main" id="{9AAA9950-F696-414E-86B9-256F64C2C4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740" y="1828799"/>
            <a:ext cx="5193665" cy="5193665"/>
          </a:xfrm>
          <a:prstGeom prst="rect">
            <a:avLst/>
          </a:prstGeom>
        </p:spPr>
      </p:pic>
    </p:spTree>
    <p:extLst>
      <p:ext uri="{BB962C8B-B14F-4D97-AF65-F5344CB8AC3E}">
        <p14:creationId xmlns:p14="http://schemas.microsoft.com/office/powerpoint/2010/main" val="701113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4C953BC-ED35-764C-9D3A-A689A5924530}"/>
              </a:ext>
            </a:extLst>
          </p:cNvPr>
          <p:cNvSpPr txBox="1"/>
          <p:nvPr/>
        </p:nvSpPr>
        <p:spPr>
          <a:xfrm>
            <a:off x="525186" y="377070"/>
            <a:ext cx="90417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Website reporting should include:</a:t>
            </a:r>
          </a:p>
        </p:txBody>
      </p:sp>
      <p:sp>
        <p:nvSpPr>
          <p:cNvPr id="11" name="Rectangle 1">
            <a:extLst>
              <a:ext uri="{FF2B5EF4-FFF2-40B4-BE49-F238E27FC236}">
                <a16:creationId xmlns:a16="http://schemas.microsoft.com/office/drawing/2014/main" id="{1AED5C01-77C2-4929-8052-96CBE3DF2484}"/>
              </a:ext>
            </a:extLst>
          </p:cNvPr>
          <p:cNvSpPr txBox="1">
            <a:spLocks noChangeArrowheads="1"/>
          </p:cNvSpPr>
          <p:nvPr/>
        </p:nvSpPr>
        <p:spPr>
          <a:xfrm>
            <a:off x="730926" y="1295930"/>
            <a:ext cx="11041974" cy="4867999"/>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200" dirty="0">
                <a:ea typeface="Open Sans" panose="020B0604020202020204" charset="0"/>
                <a:cs typeface="Open Sans" panose="020B0604020202020204" charset="0"/>
              </a:rPr>
              <a:t>The amount of Premium received</a:t>
            </a:r>
          </a:p>
          <a:p>
            <a:r>
              <a:rPr lang="en-GB" altLang="en-US" sz="2200" dirty="0">
                <a:ea typeface="Open Sans" panose="020B0604020202020204" charset="0"/>
                <a:cs typeface="Open Sans" panose="020B0604020202020204" charset="0"/>
              </a:rPr>
              <a:t>A full breakdown of how it has been spent (or will be spent)</a:t>
            </a:r>
          </a:p>
          <a:p>
            <a:r>
              <a:rPr lang="en-GB" altLang="en-US" sz="2200" dirty="0">
                <a:ea typeface="Open Sans" panose="020B0604020202020204" charset="0"/>
                <a:cs typeface="Open Sans" panose="020B0604020202020204" charset="0"/>
              </a:rPr>
              <a:t>Any underspend that is to be carried forward </a:t>
            </a:r>
          </a:p>
          <a:p>
            <a:r>
              <a:rPr lang="en-GB" altLang="en-US" sz="2200" dirty="0">
                <a:ea typeface="Open Sans" panose="020B0604020202020204" charset="0"/>
                <a:cs typeface="Open Sans" panose="020B0604020202020204" charset="0"/>
              </a:rPr>
              <a:t>What impact the school has seen on pupils’ PE and sport participation and attainment</a:t>
            </a:r>
          </a:p>
          <a:p>
            <a:r>
              <a:rPr lang="en-GB" altLang="en-US" sz="2200" dirty="0">
                <a:ea typeface="Open Sans" panose="020B0604020202020204" charset="0"/>
                <a:cs typeface="Open Sans" panose="020B0604020202020204" charset="0"/>
              </a:rPr>
              <a:t>How the improvements will be sustainable in the future</a:t>
            </a:r>
          </a:p>
          <a:p>
            <a:r>
              <a:rPr lang="en-GB" altLang="en-US" sz="2200" dirty="0">
                <a:ea typeface="Open Sans" panose="020B0604020202020204" charset="0"/>
                <a:cs typeface="Open Sans" panose="020B0604020202020204" charset="0"/>
              </a:rPr>
              <a:t>How many pupils within their year 6 cohort can do each of the following: </a:t>
            </a:r>
          </a:p>
          <a:p>
            <a:pPr lvl="1"/>
            <a:r>
              <a:rPr lang="en-GB" altLang="en-US" sz="2200" dirty="0">
                <a:ea typeface="Open Sans" panose="020B0604020202020204" charset="0"/>
                <a:cs typeface="Open Sans" panose="020B0604020202020204" charset="0"/>
              </a:rPr>
              <a:t>Swim competently, confidently and proficiently over a distance of at least 25 metres</a:t>
            </a:r>
          </a:p>
          <a:p>
            <a:pPr lvl="1"/>
            <a:r>
              <a:rPr lang="en-GB" altLang="en-US" sz="2200" dirty="0">
                <a:ea typeface="Open Sans" panose="020B0604020202020204" charset="0"/>
                <a:cs typeface="Open Sans" panose="020B0604020202020204" charset="0"/>
              </a:rPr>
              <a:t>Use a range of strokes effectively</a:t>
            </a:r>
          </a:p>
          <a:p>
            <a:pPr lvl="1"/>
            <a:r>
              <a:rPr lang="en-GB" altLang="en-US" sz="2200" dirty="0">
                <a:ea typeface="Open Sans" panose="020B0604020202020204" charset="0"/>
                <a:cs typeface="Open Sans" panose="020B0604020202020204" charset="0"/>
              </a:rPr>
              <a:t>Perform safe self-rescue in different water-based situations</a:t>
            </a:r>
          </a:p>
          <a:p>
            <a:pPr marL="457200" lvl="1" indent="0">
              <a:buNone/>
            </a:pPr>
            <a:r>
              <a:rPr lang="en-GB" altLang="en-US" sz="1600" dirty="0">
                <a:ea typeface="Open Sans" panose="020B0604020202020204" charset="0"/>
                <a:cs typeface="Open Sans" panose="020B0604020202020204" charset="0"/>
              </a:rPr>
              <a:t>(if this data is not available then a statement making this clear should be included in the website report)</a:t>
            </a: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en-US" altLang="en-US" sz="2200" b="0"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2122756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61C4-253B-4BA0-AFE3-6D03F4C573C5}"/>
              </a:ext>
            </a:extLst>
          </p:cNvPr>
          <p:cNvSpPr>
            <a:spLocks noGrp="1"/>
          </p:cNvSpPr>
          <p:nvPr>
            <p:ph type="title"/>
          </p:nvPr>
        </p:nvSpPr>
        <p:spPr>
          <a:xfrm>
            <a:off x="839788" y="457200"/>
            <a:ext cx="3932237" cy="1177290"/>
          </a:xfrm>
        </p:spPr>
        <p:txBody>
          <a:bodyPr/>
          <a:lstStyle/>
          <a:p>
            <a:r>
              <a:rPr lang="en-US" dirty="0">
                <a:ea typeface="Open Sans" panose="020B0606030504020204" pitchFamily="34" charset="0"/>
                <a:cs typeface="Open Sans" panose="020B0606030504020204" pitchFamily="34" charset="0"/>
              </a:rPr>
              <a:t>Best practice website reporting:</a:t>
            </a:r>
            <a:endParaRPr lang="en-GB" dirty="0"/>
          </a:p>
        </p:txBody>
      </p:sp>
      <p:pic>
        <p:nvPicPr>
          <p:cNvPr id="7" name="Content Placeholder 6">
            <a:extLst>
              <a:ext uri="{FF2B5EF4-FFF2-40B4-BE49-F238E27FC236}">
                <a16:creationId xmlns:a16="http://schemas.microsoft.com/office/drawing/2014/main" id="{44B4A3FD-3AE8-468A-9DE1-C0AE0E0843D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6872708" y="992188"/>
            <a:ext cx="3250360" cy="4873623"/>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22973598-49FD-4C13-BB7C-A6B7EBEC04B1}"/>
              </a:ext>
            </a:extLst>
          </p:cNvPr>
          <p:cNvSpPr>
            <a:spLocks noGrp="1"/>
          </p:cNvSpPr>
          <p:nvPr>
            <p:ph type="body" sz="half" idx="2"/>
          </p:nvPr>
        </p:nvSpPr>
        <p:spPr>
          <a:xfrm>
            <a:off x="954088" y="1817370"/>
            <a:ext cx="5141912" cy="3811588"/>
          </a:xfrm>
        </p:spPr>
        <p:txBody>
          <a:bodyPr>
            <a:noAutofit/>
          </a:bodyPr>
          <a:lstStyle/>
          <a:p>
            <a:pPr marL="342900" lvl="0" indent="-342900" eaLnBrk="0" fontAlgn="base" hangingPunct="0">
              <a:lnSpc>
                <a:spcPct val="150000"/>
              </a:lnSpc>
              <a:spcBef>
                <a:spcPct val="20000"/>
              </a:spcBef>
              <a:spcAft>
                <a:spcPct val="0"/>
              </a:spcAft>
              <a:buFontTx/>
              <a:buChar char="•"/>
            </a:pPr>
            <a:r>
              <a:rPr lang="en-GB" altLang="en-US" sz="2200" dirty="0">
                <a:solidFill>
                  <a:schemeClr val="bg2">
                    <a:lumMod val="25000"/>
                  </a:schemeClr>
                </a:solidFill>
                <a:cs typeface="Arial"/>
              </a:rPr>
              <a:t>SIDP links</a:t>
            </a:r>
          </a:p>
          <a:p>
            <a:pPr marL="342900" lvl="0" indent="-342900" eaLnBrk="0" fontAlgn="base" hangingPunct="0">
              <a:lnSpc>
                <a:spcPct val="150000"/>
              </a:lnSpc>
              <a:spcBef>
                <a:spcPct val="20000"/>
              </a:spcBef>
              <a:spcAft>
                <a:spcPct val="0"/>
              </a:spcAft>
              <a:buFontTx/>
              <a:buChar char="•"/>
            </a:pPr>
            <a:r>
              <a:rPr lang="en-GB" altLang="en-US" sz="2200" dirty="0">
                <a:solidFill>
                  <a:schemeClr val="bg2">
                    <a:lumMod val="25000"/>
                  </a:schemeClr>
                </a:solidFill>
                <a:cs typeface="Arial"/>
              </a:rPr>
              <a:t>Previous years reports</a:t>
            </a:r>
          </a:p>
          <a:p>
            <a:pPr marL="342900" lvl="0" indent="-342900" eaLnBrk="0" fontAlgn="base" hangingPunct="0">
              <a:lnSpc>
                <a:spcPct val="150000"/>
              </a:lnSpc>
              <a:spcBef>
                <a:spcPct val="20000"/>
              </a:spcBef>
              <a:spcAft>
                <a:spcPct val="0"/>
              </a:spcAft>
              <a:buFontTx/>
              <a:buChar char="•"/>
            </a:pPr>
            <a:r>
              <a:rPr lang="en-GB" altLang="en-US" sz="2200" dirty="0">
                <a:solidFill>
                  <a:schemeClr val="bg2">
                    <a:lumMod val="25000"/>
                  </a:schemeClr>
                </a:solidFill>
                <a:cs typeface="Arial"/>
              </a:rPr>
              <a:t>% of funding allocated</a:t>
            </a:r>
          </a:p>
          <a:p>
            <a:pPr marL="342900" lvl="0" indent="-342900" eaLnBrk="0" fontAlgn="base" hangingPunct="0">
              <a:lnSpc>
                <a:spcPct val="150000"/>
              </a:lnSpc>
              <a:spcBef>
                <a:spcPct val="20000"/>
              </a:spcBef>
              <a:spcAft>
                <a:spcPct val="0"/>
              </a:spcAft>
              <a:buFontTx/>
              <a:buChar char="•"/>
            </a:pPr>
            <a:r>
              <a:rPr lang="en-GB" altLang="en-US" sz="2200" dirty="0">
                <a:solidFill>
                  <a:schemeClr val="bg2">
                    <a:lumMod val="25000"/>
                  </a:schemeClr>
                </a:solidFill>
                <a:cs typeface="Arial"/>
              </a:rPr>
              <a:t>Anecdotal evidence</a:t>
            </a:r>
          </a:p>
          <a:p>
            <a:pPr marL="342900" lvl="0" indent="-342900" eaLnBrk="0" fontAlgn="base" hangingPunct="0">
              <a:lnSpc>
                <a:spcPct val="150000"/>
              </a:lnSpc>
              <a:spcBef>
                <a:spcPct val="20000"/>
              </a:spcBef>
              <a:spcAft>
                <a:spcPct val="0"/>
              </a:spcAft>
              <a:buFontTx/>
              <a:buChar char="•"/>
            </a:pPr>
            <a:r>
              <a:rPr lang="en-GB" altLang="en-US" sz="2200" dirty="0">
                <a:solidFill>
                  <a:schemeClr val="bg2">
                    <a:lumMod val="25000"/>
                  </a:schemeClr>
                </a:solidFill>
                <a:cs typeface="Arial"/>
              </a:rPr>
              <a:t>Photos</a:t>
            </a:r>
          </a:p>
          <a:p>
            <a:pPr marL="342900" lvl="0" indent="-342900" eaLnBrk="0" fontAlgn="base" hangingPunct="0">
              <a:lnSpc>
                <a:spcPct val="150000"/>
              </a:lnSpc>
              <a:spcBef>
                <a:spcPct val="20000"/>
              </a:spcBef>
              <a:spcAft>
                <a:spcPct val="0"/>
              </a:spcAft>
              <a:buFontTx/>
              <a:buChar char="•"/>
            </a:pPr>
            <a:r>
              <a:rPr lang="en-GB" altLang="en-US" sz="2200" dirty="0">
                <a:solidFill>
                  <a:schemeClr val="bg2">
                    <a:lumMod val="25000"/>
                  </a:schemeClr>
                </a:solidFill>
                <a:cs typeface="Arial"/>
                <a:hlinkClick r:id="rId4">
                  <a:extLst>
                    <a:ext uri="{A12FA001-AC4F-418D-AE19-62706E023703}">
                      <ahyp:hlinkClr xmlns:ahyp="http://schemas.microsoft.com/office/drawing/2018/hyperlinkcolor" val="tx"/>
                    </a:ext>
                  </a:extLst>
                </a:hlinkClick>
              </a:rPr>
              <a:t>http://www.afpe.org.uk/physical-education/evidencing-the-impact-guidance-template/</a:t>
            </a:r>
            <a:r>
              <a:rPr lang="en-GB" altLang="en-US" sz="2200" dirty="0">
                <a:solidFill>
                  <a:schemeClr val="bg2">
                    <a:lumMod val="25000"/>
                  </a:schemeClr>
                </a:solidFill>
                <a:cs typeface="Arial"/>
              </a:rPr>
              <a:t> </a:t>
            </a:r>
          </a:p>
        </p:txBody>
      </p:sp>
    </p:spTree>
    <p:extLst>
      <p:ext uri="{BB962C8B-B14F-4D97-AF65-F5344CB8AC3E}">
        <p14:creationId xmlns:p14="http://schemas.microsoft.com/office/powerpoint/2010/main" val="342218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F5E5C9-B661-415A-B911-BF42A5318C0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l"/>
            <a:r>
              <a:rPr lang="en-GB" altLang="en-US" sz="4400" dirty="0">
                <a:ea typeface="Open Sans" panose="020B0604020202020204" charset="0"/>
                <a:cs typeface="Open Sans" panose="020B0604020202020204" charset="0"/>
              </a:rPr>
              <a:t>Summary</a:t>
            </a:r>
            <a:endParaRPr lang="en-GB" altLang="en-US" sz="4400" dirty="0"/>
          </a:p>
        </p:txBody>
      </p:sp>
      <p:sp>
        <p:nvSpPr>
          <p:cNvPr id="5" name="Content Placeholder 4">
            <a:extLst>
              <a:ext uri="{FF2B5EF4-FFF2-40B4-BE49-F238E27FC236}">
                <a16:creationId xmlns:a16="http://schemas.microsoft.com/office/drawing/2014/main" id="{8BA5C7E5-C2FB-4E3E-81AB-1EE24E3BC6CE}"/>
              </a:ext>
            </a:extLst>
          </p:cNvPr>
          <p:cNvSpPr>
            <a:spLocks noGrp="1"/>
          </p:cNvSpPr>
          <p:nvPr>
            <p:ph type="body" sz="half" idx="2"/>
          </p:nvPr>
        </p:nvSpPr>
        <p:spPr>
          <a:xfrm>
            <a:off x="839787" y="1565910"/>
            <a:ext cx="4722813" cy="4545330"/>
          </a:xfrm>
        </p:spPr>
        <p:txBody>
          <a:bodyPr>
            <a:normAutofit fontScale="92500" lnSpcReduction="10000"/>
          </a:bodyPr>
          <a:lstStyle/>
          <a:p>
            <a:pPr marL="457200" indent="-457200">
              <a:buFont typeface="Arial" panose="020B0604020202020204" pitchFamily="34" charset="0"/>
              <a:buChar char="•"/>
            </a:pPr>
            <a:r>
              <a:rPr lang="en-GB" sz="2600" dirty="0">
                <a:ea typeface="Open Sans" panose="020B0604020202020204" charset="0"/>
                <a:cs typeface="Open Sans" panose="020B0604020202020204" charset="0"/>
              </a:rPr>
              <a:t>Physical activity is a tool that can help improve wider outcomes and priorities</a:t>
            </a:r>
          </a:p>
          <a:p>
            <a:pPr marL="457200" indent="-457200">
              <a:buFont typeface="Arial" panose="020B0604020202020204" pitchFamily="34" charset="0"/>
              <a:buChar char="•"/>
            </a:pPr>
            <a:endParaRPr lang="en-GB" sz="2600" dirty="0">
              <a:ea typeface="Open Sans" panose="020B0604020202020204" charset="0"/>
              <a:cs typeface="Open Sans" panose="020B0604020202020204" charset="0"/>
            </a:endParaRPr>
          </a:p>
          <a:p>
            <a:pPr marL="457200" indent="-457200">
              <a:buFont typeface="Arial" panose="020B0604020202020204" pitchFamily="34" charset="0"/>
              <a:buChar char="•"/>
            </a:pPr>
            <a:r>
              <a:rPr lang="en-GB" sz="2600" dirty="0">
                <a:ea typeface="Open Sans" panose="020B0604020202020204" charset="0"/>
                <a:cs typeface="Open Sans" panose="020B0604020202020204" charset="0"/>
              </a:rPr>
              <a:t>The PE and Sport Premium (ignore the name) is ring-fenced funding to help you to do that</a:t>
            </a:r>
          </a:p>
          <a:p>
            <a:pPr marL="457200" indent="-457200">
              <a:buFont typeface="Arial" panose="020B0604020202020204" pitchFamily="34" charset="0"/>
              <a:buChar char="•"/>
            </a:pPr>
            <a:endParaRPr lang="en-GB" sz="2600" dirty="0">
              <a:ea typeface="Open Sans" panose="020B0604020202020204" charset="0"/>
              <a:cs typeface="Open Sans" panose="020B0604020202020204" charset="0"/>
            </a:endParaRPr>
          </a:p>
          <a:p>
            <a:pPr marL="457200" indent="-457200">
              <a:buFont typeface="Arial" panose="020B0604020202020204" pitchFamily="34" charset="0"/>
              <a:buChar char="•"/>
            </a:pPr>
            <a:r>
              <a:rPr lang="en-GB" sz="2600" dirty="0">
                <a:ea typeface="Open Sans" panose="020B0604020202020204" charset="0"/>
                <a:cs typeface="Open Sans" panose="020B0604020202020204" charset="0"/>
              </a:rPr>
              <a:t>Make the Premium work for your school and your pupils with good planning and creativity</a:t>
            </a:r>
          </a:p>
          <a:p>
            <a:pPr marL="342900" indent="-342900">
              <a:buFont typeface="Arial" panose="020B0604020202020204" pitchFamily="34" charset="0"/>
              <a:buChar char="•"/>
            </a:pPr>
            <a:endParaRPr lang="en-GB" sz="2200" dirty="0">
              <a:ea typeface="Open Sans" panose="020B0604020202020204" charset="0"/>
              <a:cs typeface="Open Sans" panose="020B0604020202020204" charset="0"/>
            </a:endParaRPr>
          </a:p>
        </p:txBody>
      </p:sp>
      <p:pic>
        <p:nvPicPr>
          <p:cNvPr id="8" name="Picture 7" descr="A picture containing person, orange, male&#10;&#10;Description automatically generated">
            <a:extLst>
              <a:ext uri="{FF2B5EF4-FFF2-40B4-BE49-F238E27FC236}">
                <a16:creationId xmlns:a16="http://schemas.microsoft.com/office/drawing/2014/main" id="{69105CC9-1A0D-4E57-B15E-5E041C1ACA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80660" y="746760"/>
            <a:ext cx="5715000" cy="5715000"/>
          </a:xfrm>
          <a:prstGeom prst="rect">
            <a:avLst/>
          </a:prstGeom>
        </p:spPr>
      </p:pic>
    </p:spTree>
    <p:extLst>
      <p:ext uri="{BB962C8B-B14F-4D97-AF65-F5344CB8AC3E}">
        <p14:creationId xmlns:p14="http://schemas.microsoft.com/office/powerpoint/2010/main" val="3688123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88C35B-FAA9-DF40-A898-B4AC39381F9B}"/>
              </a:ext>
            </a:extLst>
          </p:cNvPr>
          <p:cNvSpPr txBox="1"/>
          <p:nvPr/>
        </p:nvSpPr>
        <p:spPr>
          <a:xfrm>
            <a:off x="708066" y="810464"/>
            <a:ext cx="9770958"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Support available through Active Norfolk:</a:t>
            </a:r>
          </a:p>
        </p:txBody>
      </p:sp>
      <p:sp>
        <p:nvSpPr>
          <p:cNvPr id="10" name="TextBox 9">
            <a:extLst>
              <a:ext uri="{FF2B5EF4-FFF2-40B4-BE49-F238E27FC236}">
                <a16:creationId xmlns:a16="http://schemas.microsoft.com/office/drawing/2014/main" id="{FD575E3A-97CF-7D47-B887-88E888A9FA0E}"/>
              </a:ext>
            </a:extLst>
          </p:cNvPr>
          <p:cNvSpPr txBox="1"/>
          <p:nvPr/>
        </p:nvSpPr>
        <p:spPr>
          <a:xfrm>
            <a:off x="708066" y="2414876"/>
            <a:ext cx="8065844" cy="3133165"/>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GB" sz="2200" dirty="0">
                <a:ea typeface="Open Sans" panose="020B0604020202020204" charset="0"/>
                <a:cs typeface="Open Sans" panose="020B0604020202020204" charset="0"/>
              </a:rPr>
              <a:t>Workshops and CPD</a:t>
            </a:r>
          </a:p>
          <a:p>
            <a:pPr marL="228600" lvl="0" indent="-228600">
              <a:lnSpc>
                <a:spcPct val="90000"/>
              </a:lnSpc>
              <a:spcBef>
                <a:spcPts val="1000"/>
              </a:spcBef>
              <a:buFont typeface="Arial" panose="020B0604020202020204" pitchFamily="34" charset="0"/>
              <a:buChar char="•"/>
            </a:pPr>
            <a:r>
              <a:rPr lang="en-GB" sz="2200" dirty="0">
                <a:ea typeface="Open Sans" panose="020B0604020202020204" charset="0"/>
                <a:cs typeface="Open Sans" panose="020B0604020202020204" charset="0"/>
              </a:rPr>
              <a:t>Guides and resources</a:t>
            </a:r>
          </a:p>
          <a:p>
            <a:pPr marL="228600" lvl="0" indent="-228600">
              <a:lnSpc>
                <a:spcPct val="90000"/>
              </a:lnSpc>
              <a:spcBef>
                <a:spcPts val="1000"/>
              </a:spcBef>
              <a:buFont typeface="Arial" panose="020B0604020202020204" pitchFamily="34" charset="0"/>
              <a:buChar char="•"/>
            </a:pPr>
            <a:r>
              <a:rPr lang="en-GB" sz="2200" dirty="0">
                <a:ea typeface="Open Sans" panose="020B0604020202020204" charset="0"/>
                <a:cs typeface="Open Sans" panose="020B0604020202020204" charset="0"/>
              </a:rPr>
              <a:t>1:1 support</a:t>
            </a:r>
          </a:p>
          <a:p>
            <a:pPr marL="228600" lvl="0" indent="-228600">
              <a:lnSpc>
                <a:spcPct val="90000"/>
              </a:lnSpc>
              <a:spcBef>
                <a:spcPts val="1000"/>
              </a:spcBef>
              <a:buFont typeface="Arial" panose="020B0604020202020204" pitchFamily="34" charset="0"/>
              <a:buChar char="•"/>
            </a:pPr>
            <a:r>
              <a:rPr lang="en-GB" sz="2200" dirty="0">
                <a:ea typeface="Open Sans" panose="020B0604020202020204" charset="0"/>
                <a:cs typeface="Open Sans" panose="020B0604020202020204" charset="0"/>
              </a:rPr>
              <a:t>Active Lives Survey</a:t>
            </a:r>
          </a:p>
          <a:p>
            <a:pPr marL="228600" lvl="0" indent="-228600">
              <a:lnSpc>
                <a:spcPct val="90000"/>
              </a:lnSpc>
              <a:spcBef>
                <a:spcPts val="1000"/>
              </a:spcBef>
              <a:buFont typeface="Arial" panose="020B0604020202020204" pitchFamily="34" charset="0"/>
              <a:buChar char="•"/>
            </a:pPr>
            <a:endParaRPr lang="en-GB" sz="2800" dirty="0">
              <a:ea typeface="Open Sans" panose="020B0604020202020204" charset="0"/>
              <a:cs typeface="Open Sans" panose="020B0604020202020204" charset="0"/>
            </a:endParaRPr>
          </a:p>
          <a:p>
            <a:pPr marL="228600" lvl="0" indent="-228600">
              <a:lnSpc>
                <a:spcPct val="90000"/>
              </a:lnSpc>
              <a:spcBef>
                <a:spcPts val="1000"/>
              </a:spcBef>
              <a:buFont typeface="Arial" panose="020B0604020202020204" pitchFamily="34" charset="0"/>
              <a:buChar char="•"/>
            </a:pPr>
            <a:endParaRPr lang="en-GB" sz="2800" dirty="0">
              <a:ea typeface="Open Sans" panose="020B0604020202020204" charset="0"/>
              <a:cs typeface="Open Sans" panose="020B0604020202020204" charset="0"/>
            </a:endParaRPr>
          </a:p>
          <a:p>
            <a:pPr lvl="0">
              <a:lnSpc>
                <a:spcPct val="90000"/>
              </a:lnSpc>
              <a:spcBef>
                <a:spcPts val="1000"/>
              </a:spcBef>
            </a:pPr>
            <a:r>
              <a:rPr lang="en-GB" sz="2000" dirty="0">
                <a:ea typeface="Open Sans" panose="020B0604020202020204" charset="0"/>
                <a:cs typeface="Open Sans" panose="020B0604020202020204" charset="0"/>
              </a:rPr>
              <a:t>N.B all support is available virtually</a:t>
            </a:r>
          </a:p>
        </p:txBody>
      </p:sp>
      <p:sp>
        <p:nvSpPr>
          <p:cNvPr id="2" name="Rectangle: Top Corners One Rounded and One Snipped 1">
            <a:extLst>
              <a:ext uri="{FF2B5EF4-FFF2-40B4-BE49-F238E27FC236}">
                <a16:creationId xmlns:a16="http://schemas.microsoft.com/office/drawing/2014/main" id="{DE606B5F-E869-46AD-A539-0C67C459CC99}"/>
              </a:ext>
            </a:extLst>
          </p:cNvPr>
          <p:cNvSpPr/>
          <p:nvPr/>
        </p:nvSpPr>
        <p:spPr>
          <a:xfrm>
            <a:off x="6247583" y="2231996"/>
            <a:ext cx="5052654" cy="3184598"/>
          </a:xfrm>
          <a:prstGeom prst="snipRoundRect">
            <a:avLst>
              <a:gd name="adj1" fmla="val 16667"/>
              <a:gd name="adj2" fmla="val 0"/>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494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517D02B-3FD5-431C-9AF9-CCE582D8A450}"/>
              </a:ext>
            </a:extLst>
          </p:cNvPr>
          <p:cNvSpPr txBox="1">
            <a:spLocks/>
          </p:cNvSpPr>
          <p:nvPr/>
        </p:nvSpPr>
        <p:spPr>
          <a:xfrm>
            <a:off x="838200" y="1825625"/>
            <a:ext cx="5181600" cy="41366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altLang="en-US" sz="2400" dirty="0">
                <a:latin typeface="+mj-lt"/>
                <a:ea typeface="Open Sans" panose="020B0604020202020204" charset="0"/>
                <a:cs typeface="Open Sans" panose="020B0604020202020204" charset="0"/>
              </a:rPr>
              <a:t>Stephen Hulme</a:t>
            </a:r>
          </a:p>
          <a:p>
            <a:pPr marL="0" indent="0" algn="ctr">
              <a:buFont typeface="Arial" panose="020B0604020202020204" pitchFamily="34" charset="0"/>
              <a:buNone/>
            </a:pPr>
            <a:r>
              <a:rPr lang="en-GB" altLang="en-US" sz="2000" dirty="0">
                <a:latin typeface="+mj-lt"/>
                <a:ea typeface="Open Sans" panose="020B0604020202020204" charset="0"/>
                <a:cs typeface="Open Sans" panose="020B0604020202020204" charset="0"/>
                <a:hlinkClick r:id="rId3">
                  <a:extLst>
                    <a:ext uri="{A12FA001-AC4F-418D-AE19-62706E023703}">
                      <ahyp:hlinkClr xmlns:ahyp="http://schemas.microsoft.com/office/drawing/2018/hyperlinkcolor" val="tx"/>
                    </a:ext>
                  </a:extLst>
                </a:hlinkClick>
              </a:rPr>
              <a:t>stephen.hulme@activenorfolk.org</a:t>
            </a:r>
            <a:br>
              <a:rPr lang="en-GB" altLang="en-US" sz="2400" dirty="0">
                <a:latin typeface="+mj-lt"/>
                <a:ea typeface="Open Sans" panose="020B0604020202020204" charset="0"/>
                <a:cs typeface="Open Sans" panose="020B0604020202020204" charset="0"/>
              </a:rPr>
            </a:br>
            <a:endParaRPr lang="en-GB" altLang="en-US" sz="2400" dirty="0">
              <a:latin typeface="+mj-lt"/>
              <a:ea typeface="Open Sans" panose="020B0604020202020204" charset="0"/>
              <a:cs typeface="Open Sans" panose="020B0604020202020204" charset="0"/>
            </a:endParaRPr>
          </a:p>
          <a:p>
            <a:pPr marL="0" indent="0" algn="ctr">
              <a:buFont typeface="Arial" panose="020B0604020202020204" pitchFamily="34" charset="0"/>
              <a:buNone/>
            </a:pPr>
            <a:r>
              <a:rPr lang="en-GB" altLang="en-US" sz="2400" dirty="0">
                <a:latin typeface="+mj-lt"/>
                <a:ea typeface="Open Sans" panose="020B0604020202020204" charset="0"/>
                <a:cs typeface="Open Sans" panose="020B0604020202020204" charset="0"/>
              </a:rPr>
              <a:t>Jo Thompson</a:t>
            </a:r>
          </a:p>
          <a:p>
            <a:pPr marL="0" indent="0" algn="ctr">
              <a:buFont typeface="Arial" panose="020B0604020202020204" pitchFamily="34" charset="0"/>
              <a:buNone/>
            </a:pPr>
            <a:r>
              <a:rPr lang="en-GB" altLang="en-US" sz="2000" dirty="0">
                <a:latin typeface="+mj-lt"/>
                <a:ea typeface="Open Sans" panose="020B0604020202020204" charset="0"/>
                <a:cs typeface="Open Sans" panose="020B0604020202020204" charset="0"/>
                <a:hlinkClick r:id="rId4">
                  <a:extLst>
                    <a:ext uri="{A12FA001-AC4F-418D-AE19-62706E023703}">
                      <ahyp:hlinkClr xmlns:ahyp="http://schemas.microsoft.com/office/drawing/2018/hyperlinkcolor" val="tx"/>
                    </a:ext>
                  </a:extLst>
                </a:hlinkClick>
              </a:rPr>
              <a:t>joanne.thompson@activenorfolk.org</a:t>
            </a:r>
            <a:br>
              <a:rPr lang="en-GB" altLang="en-US" sz="2400" dirty="0">
                <a:latin typeface="+mj-lt"/>
                <a:ea typeface="Open Sans" panose="020B0604020202020204" charset="0"/>
                <a:cs typeface="Open Sans" panose="020B0604020202020204" charset="0"/>
              </a:rPr>
            </a:br>
            <a:endParaRPr lang="en-GB" altLang="en-US" sz="2400" dirty="0">
              <a:latin typeface="+mj-lt"/>
              <a:ea typeface="Open Sans" panose="020B0604020202020204" charset="0"/>
              <a:cs typeface="Open Sans" panose="020B0604020202020204" charset="0"/>
            </a:endParaRPr>
          </a:p>
          <a:p>
            <a:pPr marL="0" indent="0" algn="ctr">
              <a:buFont typeface="Arial" panose="020B0604020202020204" pitchFamily="34" charset="0"/>
              <a:buNone/>
            </a:pPr>
            <a:r>
              <a:rPr lang="en-GB" altLang="en-US" sz="2400" dirty="0">
                <a:latin typeface="+mj-lt"/>
                <a:ea typeface="Open Sans" panose="020B0604020202020204" charset="0"/>
                <a:cs typeface="Open Sans" panose="020B0604020202020204" charset="0"/>
              </a:rPr>
              <a:t>01603 732381</a:t>
            </a:r>
          </a:p>
          <a:p>
            <a:pPr marL="0" indent="0" algn="ctr">
              <a:buFont typeface="Arial" panose="020B0604020202020204" pitchFamily="34" charset="0"/>
              <a:buNone/>
            </a:pPr>
            <a:r>
              <a:rPr lang="en-GB" altLang="en-US" sz="2400" dirty="0">
                <a:latin typeface="+mj-lt"/>
                <a:ea typeface="Open Sans" panose="020B0604020202020204" charset="0"/>
                <a:cs typeface="Open Sans" panose="020B0604020202020204" charset="0"/>
                <a:hlinkClick r:id="rId5">
                  <a:extLst>
                    <a:ext uri="{A12FA001-AC4F-418D-AE19-62706E023703}">
                      <ahyp:hlinkClr xmlns:ahyp="http://schemas.microsoft.com/office/drawing/2018/hyperlinkcolor" val="tx"/>
                    </a:ext>
                  </a:extLst>
                </a:hlinkClick>
              </a:rPr>
              <a:t>https://www.activenorfolk.org/pe-sport-premium</a:t>
            </a:r>
            <a:endParaRPr lang="en-GB" altLang="en-US" sz="2400" dirty="0">
              <a:latin typeface="+mj-lt"/>
              <a:ea typeface="Open Sans" panose="020B0604020202020204" charset="0"/>
              <a:cs typeface="Open Sans" panose="020B0604020202020204" charset="0"/>
            </a:endParaRPr>
          </a:p>
          <a:p>
            <a:pPr marL="0" indent="0">
              <a:buFont typeface="Arial" panose="020B0604020202020204" pitchFamily="34" charset="0"/>
              <a:buNone/>
            </a:pPr>
            <a:endParaRPr lang="en-GB" sz="2400" dirty="0">
              <a:latin typeface="+mj-lt"/>
            </a:endParaRPr>
          </a:p>
        </p:txBody>
      </p:sp>
      <p:sp>
        <p:nvSpPr>
          <p:cNvPr id="6" name="Title 3">
            <a:extLst>
              <a:ext uri="{FF2B5EF4-FFF2-40B4-BE49-F238E27FC236}">
                <a16:creationId xmlns:a16="http://schemas.microsoft.com/office/drawing/2014/main" id="{EAAB4007-AB96-4DC3-A109-7895DC155D63}"/>
              </a:ext>
            </a:extLst>
          </p:cNvPr>
          <p:cNvSpPr>
            <a:spLocks noGrp="1"/>
          </p:cNvSpPr>
          <p:nvPr>
            <p:ph type="title"/>
          </p:nvPr>
        </p:nvSpPr>
        <p:spPr>
          <a:xfrm>
            <a:off x="838200" y="365125"/>
            <a:ext cx="10515600" cy="1325563"/>
          </a:xfrm>
        </p:spPr>
        <p:txBody>
          <a:bodyPr/>
          <a:lstStyle/>
          <a:p>
            <a:r>
              <a:rPr lang="en-GB" dirty="0"/>
              <a:t>Get in touch</a:t>
            </a:r>
          </a:p>
        </p:txBody>
      </p:sp>
      <p:pic>
        <p:nvPicPr>
          <p:cNvPr id="7" name="Picture 6">
            <a:extLst>
              <a:ext uri="{FF2B5EF4-FFF2-40B4-BE49-F238E27FC236}">
                <a16:creationId xmlns:a16="http://schemas.microsoft.com/office/drawing/2014/main" id="{873628B8-0A2C-4791-B612-60A7E97254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33388" y="1690688"/>
            <a:ext cx="5070348" cy="33802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7480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1F5DA8C-30B1-4C61-BBFE-62C10C72E6F9}"/>
              </a:ext>
            </a:extLst>
          </p:cNvPr>
          <p:cNvSpPr txBox="1"/>
          <p:nvPr/>
        </p:nvSpPr>
        <p:spPr>
          <a:xfrm>
            <a:off x="2328672" y="1195971"/>
            <a:ext cx="7715250"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effectLst/>
                <a:uLnTx/>
                <a:uFillTx/>
                <a:latin typeface="+mj-lt"/>
                <a:ea typeface="KBPlanetEarth" panose="02000603000000000000" pitchFamily="2" charset="0"/>
                <a:cs typeface="+mn-cs"/>
              </a:rPr>
              <a:t>Let’s rethink your PE and Sport Premium to achieve the best outcomes for your pupils</a:t>
            </a:r>
            <a:endParaRPr kumimoji="0" lang="en-US" sz="4800" b="0" i="0" u="none" strike="noStrike" kern="1200" cap="none" spc="0" normalizeH="0" baseline="0" noProof="0" dirty="0">
              <a:ln>
                <a:noFill/>
              </a:ln>
              <a:effectLst/>
              <a:uLnTx/>
              <a:uFillTx/>
              <a:latin typeface="+mj-lt"/>
              <a:ea typeface="KBPlanetEarth" panose="02000603000000000000" pitchFamily="2" charset="0"/>
              <a:cs typeface="+mn-cs"/>
            </a:endParaRPr>
          </a:p>
        </p:txBody>
      </p:sp>
      <p:sp>
        <p:nvSpPr>
          <p:cNvPr id="8" name="TextBox 7">
            <a:extLst>
              <a:ext uri="{FF2B5EF4-FFF2-40B4-BE49-F238E27FC236}">
                <a16:creationId xmlns:a16="http://schemas.microsoft.com/office/drawing/2014/main" id="{B4234785-4C6E-4FC4-9B12-197C0289559B}"/>
              </a:ext>
            </a:extLst>
          </p:cNvPr>
          <p:cNvSpPr txBox="1"/>
          <p:nvPr/>
        </p:nvSpPr>
        <p:spPr>
          <a:xfrm>
            <a:off x="4473108" y="5267053"/>
            <a:ext cx="55708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Module 3 of 3</a:t>
            </a:r>
          </a:p>
        </p:txBody>
      </p:sp>
      <p:pic>
        <p:nvPicPr>
          <p:cNvPr id="3" name="Picture 2">
            <a:extLst>
              <a:ext uri="{FF2B5EF4-FFF2-40B4-BE49-F238E27FC236}">
                <a16:creationId xmlns:a16="http://schemas.microsoft.com/office/drawing/2014/main" id="{1E116E25-0F7A-498D-9D7E-DB99F92D4A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74825"/>
            <a:ext cx="12192000" cy="1286189"/>
          </a:xfrm>
          <a:prstGeom prst="rect">
            <a:avLst/>
          </a:prstGeom>
        </p:spPr>
      </p:pic>
    </p:spTree>
    <p:extLst>
      <p:ext uri="{BB962C8B-B14F-4D97-AF65-F5344CB8AC3E}">
        <p14:creationId xmlns:p14="http://schemas.microsoft.com/office/powerpoint/2010/main" val="1631670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C014C-253E-40BD-8E4A-99A1DA36CC7B}"/>
              </a:ext>
            </a:extLst>
          </p:cNvPr>
          <p:cNvSpPr txBox="1">
            <a:spLocks/>
          </p:cNvSpPr>
          <p:nvPr/>
        </p:nvSpPr>
        <p:spPr bwMode="auto">
          <a:xfrm>
            <a:off x="938311" y="434340"/>
            <a:ext cx="5672138" cy="854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dirty="0">
                <a:ea typeface="Open Sans" panose="020B0604020202020204" charset="0"/>
                <a:cs typeface="Open Sans" panose="020B0604020202020204" charset="0"/>
              </a:rPr>
              <a:t>Modules Overview</a:t>
            </a:r>
            <a:endParaRPr lang="en-GB" altLang="en-US" dirty="0"/>
          </a:p>
        </p:txBody>
      </p:sp>
      <p:sp>
        <p:nvSpPr>
          <p:cNvPr id="6" name="Content Placeholder 4">
            <a:extLst>
              <a:ext uri="{FF2B5EF4-FFF2-40B4-BE49-F238E27FC236}">
                <a16:creationId xmlns:a16="http://schemas.microsoft.com/office/drawing/2014/main" id="{C6D04F81-99B4-4793-8674-901FA918B040}"/>
              </a:ext>
            </a:extLst>
          </p:cNvPr>
          <p:cNvSpPr txBox="1">
            <a:spLocks/>
          </p:cNvSpPr>
          <p:nvPr/>
        </p:nvSpPr>
        <p:spPr>
          <a:xfrm>
            <a:off x="938311" y="1288415"/>
            <a:ext cx="10538460" cy="4873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t>Module 1  </a:t>
            </a:r>
            <a:r>
              <a:rPr lang="en-GB" sz="2200" dirty="0"/>
              <a:t>	</a:t>
            </a:r>
          </a:p>
          <a:p>
            <a:pPr marL="0" indent="0">
              <a:buNone/>
            </a:pPr>
            <a:r>
              <a:rPr lang="en-GB" sz="2200" i="1" dirty="0"/>
              <a:t>‘How can physical activity, PE &amp; school sport help pupils overcome the impacts of lockdown?’</a:t>
            </a:r>
          </a:p>
          <a:p>
            <a:pPr marL="0"/>
            <a:r>
              <a:rPr lang="en-GB" sz="2200" dirty="0"/>
              <a:t>Why improve your provision? (The benefits of physical activity)</a:t>
            </a:r>
            <a:br>
              <a:rPr lang="en-GB" sz="2200" dirty="0"/>
            </a:br>
            <a:endParaRPr lang="en-GB" sz="2200" dirty="0"/>
          </a:p>
          <a:p>
            <a:pPr marL="0" indent="0">
              <a:buNone/>
            </a:pPr>
            <a:r>
              <a:rPr lang="en-GB" sz="2200" b="1" dirty="0"/>
              <a:t>Module 2  </a:t>
            </a:r>
          </a:p>
          <a:p>
            <a:pPr marL="0" indent="0">
              <a:buNone/>
            </a:pPr>
            <a:r>
              <a:rPr lang="en-GB" sz="2200" i="1" dirty="0"/>
              <a:t>‘PE &amp; Sport Premium Guidance 2020-21’</a:t>
            </a:r>
            <a:r>
              <a:rPr lang="en-GB" sz="2200" dirty="0"/>
              <a:t>	</a:t>
            </a:r>
          </a:p>
          <a:p>
            <a:pPr marL="0"/>
            <a:r>
              <a:rPr lang="en-GB" sz="2200" dirty="0"/>
              <a:t>What are the conditions of the grant? (Updated grant guidance)</a:t>
            </a:r>
            <a:br>
              <a:rPr lang="en-GB" sz="2200" dirty="0"/>
            </a:br>
            <a:endParaRPr lang="en-GB" sz="2200" dirty="0"/>
          </a:p>
          <a:p>
            <a:pPr marL="0" indent="0">
              <a:buNone/>
            </a:pPr>
            <a:r>
              <a:rPr lang="en-GB" sz="2200" b="1" dirty="0"/>
              <a:t>Module 3 </a:t>
            </a:r>
          </a:p>
          <a:p>
            <a:pPr marL="0" indent="0">
              <a:buNone/>
            </a:pPr>
            <a:r>
              <a:rPr lang="en-GB" sz="2200" i="1" dirty="0"/>
              <a:t>‘Let’s rethink your PE &amp; Sport Premium to achieve the best outcomes for pupils’</a:t>
            </a:r>
          </a:p>
          <a:p>
            <a:r>
              <a:rPr lang="en-GB" sz="2200" dirty="0"/>
              <a:t>How can we maximise the benefits of physical activity in school?		</a:t>
            </a:r>
          </a:p>
          <a:p>
            <a:pPr marL="0"/>
            <a:endParaRPr lang="en-GB" sz="2200" dirty="0"/>
          </a:p>
        </p:txBody>
      </p:sp>
    </p:spTree>
    <p:extLst>
      <p:ext uri="{BB962C8B-B14F-4D97-AF65-F5344CB8AC3E}">
        <p14:creationId xmlns:p14="http://schemas.microsoft.com/office/powerpoint/2010/main" val="3092699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88C35B-FAA9-DF40-A898-B4AC39381F9B}"/>
              </a:ext>
            </a:extLst>
          </p:cNvPr>
          <p:cNvSpPr txBox="1"/>
          <p:nvPr/>
        </p:nvSpPr>
        <p:spPr>
          <a:xfrm>
            <a:off x="839788" y="457200"/>
            <a:ext cx="3932237" cy="1600200"/>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3200" i="0" u="none" strike="noStrike" cap="none" spc="0" normalizeH="0" baseline="0" noProof="0">
                <a:ln>
                  <a:noFill/>
                </a:ln>
                <a:effectLst/>
                <a:uLnTx/>
                <a:uFillTx/>
                <a:latin typeface="+mj-lt"/>
                <a:ea typeface="+mj-ea"/>
                <a:cs typeface="+mj-cs"/>
              </a:rPr>
              <a:t>Objectives of this module</a:t>
            </a:r>
          </a:p>
        </p:txBody>
      </p:sp>
      <p:sp>
        <p:nvSpPr>
          <p:cNvPr id="10" name="TextBox 9">
            <a:extLst>
              <a:ext uri="{FF2B5EF4-FFF2-40B4-BE49-F238E27FC236}">
                <a16:creationId xmlns:a16="http://schemas.microsoft.com/office/drawing/2014/main" id="{FD575E3A-97CF-7D47-B887-88E888A9FA0E}"/>
              </a:ext>
            </a:extLst>
          </p:cNvPr>
          <p:cNvSpPr txBox="1"/>
          <p:nvPr/>
        </p:nvSpPr>
        <p:spPr>
          <a:xfrm>
            <a:off x="839788" y="2057400"/>
            <a:ext cx="5073332" cy="3811588"/>
          </a:xfrm>
          <a:prstGeom prst="rect">
            <a:avLst/>
          </a:prstGeom>
        </p:spPr>
        <p:txBody>
          <a:bodyPr vert="horz" lIns="91440" tIns="45720" rIns="91440" bIns="45720" rtlCol="0">
            <a:noAutofit/>
          </a:bodyPr>
          <a:lstStyle/>
          <a:p>
            <a:pPr marR="0" fontAlgn="auto">
              <a:lnSpc>
                <a:spcPct val="90000"/>
              </a:lnSpc>
              <a:spcBef>
                <a:spcPts val="1000"/>
              </a:spcBef>
              <a:spcAft>
                <a:spcPts val="0"/>
              </a:spcAft>
              <a:buClrTx/>
              <a:buSzTx/>
              <a:tabLst/>
              <a:defRPr/>
            </a:pPr>
            <a:endParaRPr kumimoji="0" lang="en-US" sz="2000" i="0" u="none" strike="noStrike" kern="1200" cap="none" spc="0" normalizeH="0" baseline="0" noProof="0" dirty="0">
              <a:ln>
                <a:noFill/>
              </a:ln>
              <a:effectLst/>
              <a:uLnTx/>
              <a:uFillTx/>
              <a:latin typeface="+mn-lt"/>
              <a:ea typeface="+mn-ea"/>
              <a:cs typeface="+mn-cs"/>
            </a:endParaRPr>
          </a:p>
          <a:p>
            <a:pPr marR="0" fontAlgn="auto">
              <a:lnSpc>
                <a:spcPct val="90000"/>
              </a:lnSpc>
              <a:spcBef>
                <a:spcPts val="1000"/>
              </a:spcBef>
              <a:spcAft>
                <a:spcPts val="0"/>
              </a:spcAft>
              <a:buClrTx/>
              <a:buSzTx/>
              <a:tabLst/>
              <a:defRPr/>
            </a:pPr>
            <a:r>
              <a:rPr kumimoji="0" lang="en-US" sz="2000" i="0" u="none" strike="noStrike" kern="1200" cap="none" spc="0" normalizeH="0" baseline="0" noProof="0" dirty="0">
                <a:ln>
                  <a:noFill/>
                </a:ln>
                <a:effectLst/>
                <a:uLnTx/>
                <a:uFillTx/>
                <a:latin typeface="+mn-lt"/>
                <a:ea typeface="+mn-ea"/>
                <a:cs typeface="+mn-cs"/>
              </a:rPr>
              <a:t>Understand the potential breadth of use of the PE and Sports Premium</a:t>
            </a:r>
          </a:p>
          <a:p>
            <a:pPr marR="0" fontAlgn="auto">
              <a:lnSpc>
                <a:spcPct val="90000"/>
              </a:lnSpc>
              <a:spcBef>
                <a:spcPts val="1000"/>
              </a:spcBef>
              <a:spcAft>
                <a:spcPts val="0"/>
              </a:spcAft>
              <a:buClrTx/>
              <a:buSzTx/>
              <a:tabLst/>
              <a:defRPr/>
            </a:pPr>
            <a:endParaRPr kumimoji="0" lang="en-US" sz="2000" i="0" u="none" strike="noStrike" kern="1200" cap="none" spc="0" normalizeH="0" baseline="0" noProof="0" dirty="0">
              <a:ln>
                <a:noFill/>
              </a:ln>
              <a:effectLst/>
              <a:uLnTx/>
              <a:uFillTx/>
              <a:latin typeface="+mn-lt"/>
              <a:ea typeface="+mn-ea"/>
              <a:cs typeface="+mn-cs"/>
            </a:endParaRPr>
          </a:p>
          <a:p>
            <a:pPr marR="0" fontAlgn="auto">
              <a:lnSpc>
                <a:spcPct val="90000"/>
              </a:lnSpc>
              <a:spcBef>
                <a:spcPts val="1000"/>
              </a:spcBef>
              <a:spcAft>
                <a:spcPts val="0"/>
              </a:spcAft>
              <a:buClrTx/>
              <a:buSzTx/>
              <a:tabLst/>
              <a:defRPr/>
            </a:pPr>
            <a:r>
              <a:rPr kumimoji="0" lang="en-US" sz="2000" i="0" u="none" strike="noStrike" kern="1200" cap="none" spc="0" normalizeH="0" baseline="0" noProof="0" dirty="0">
                <a:ln>
                  <a:noFill/>
                </a:ln>
                <a:effectLst/>
                <a:uLnTx/>
                <a:uFillTx/>
                <a:latin typeface="+mn-lt"/>
                <a:ea typeface="+mn-ea"/>
                <a:cs typeface="+mn-cs"/>
              </a:rPr>
              <a:t>Question our previous decisions</a:t>
            </a:r>
          </a:p>
          <a:p>
            <a:pPr marR="0" fontAlgn="auto">
              <a:lnSpc>
                <a:spcPct val="90000"/>
              </a:lnSpc>
              <a:spcBef>
                <a:spcPts val="1000"/>
              </a:spcBef>
              <a:spcAft>
                <a:spcPts val="0"/>
              </a:spcAft>
              <a:buClrTx/>
              <a:buSzTx/>
              <a:tabLst/>
              <a:defRPr/>
            </a:pPr>
            <a:endParaRPr kumimoji="0" lang="en-US" sz="2000" i="0" u="none" strike="noStrike" kern="1200" cap="none" spc="0" normalizeH="0" baseline="0" noProof="0" dirty="0">
              <a:ln>
                <a:noFill/>
              </a:ln>
              <a:effectLst/>
              <a:uLnTx/>
              <a:uFillTx/>
              <a:latin typeface="+mn-lt"/>
              <a:ea typeface="+mn-ea"/>
              <a:cs typeface="+mn-cs"/>
            </a:endParaRPr>
          </a:p>
          <a:p>
            <a:pPr marR="0" fontAlgn="auto">
              <a:lnSpc>
                <a:spcPct val="90000"/>
              </a:lnSpc>
              <a:spcBef>
                <a:spcPts val="1000"/>
              </a:spcBef>
              <a:spcAft>
                <a:spcPts val="0"/>
              </a:spcAft>
              <a:buClrTx/>
              <a:buSzTx/>
              <a:tabLst/>
              <a:defRPr/>
            </a:pPr>
            <a:r>
              <a:rPr kumimoji="0" lang="en-US" sz="2000" i="0" u="none" strike="noStrike" kern="1200" cap="none" spc="0" normalizeH="0" baseline="0" noProof="0" dirty="0">
                <a:ln>
                  <a:noFill/>
                </a:ln>
                <a:effectLst/>
                <a:uLnTx/>
                <a:uFillTx/>
                <a:latin typeface="+mn-lt"/>
                <a:ea typeface="+mn-ea"/>
                <a:cs typeface="+mn-cs"/>
              </a:rPr>
              <a:t>How to plan for using the Premium to maximise the impact</a:t>
            </a:r>
          </a:p>
          <a:p>
            <a:pPr marR="0" fontAlgn="auto">
              <a:lnSpc>
                <a:spcPct val="90000"/>
              </a:lnSpc>
              <a:spcBef>
                <a:spcPts val="1000"/>
              </a:spcBef>
              <a:spcAft>
                <a:spcPts val="0"/>
              </a:spcAft>
              <a:buClrTx/>
              <a:buSzTx/>
              <a:tabLst/>
              <a:defRPr/>
            </a:pPr>
            <a:endParaRPr kumimoji="0" lang="en-US" sz="2000" i="0" u="none" strike="noStrike" kern="1200" cap="none" spc="0" normalizeH="0" baseline="0" noProof="0" dirty="0">
              <a:ln>
                <a:noFill/>
              </a:ln>
              <a:effectLst/>
              <a:uLnTx/>
              <a:uFillTx/>
              <a:latin typeface="+mn-lt"/>
              <a:ea typeface="+mn-ea"/>
              <a:cs typeface="+mn-cs"/>
            </a:endParaRPr>
          </a:p>
          <a:p>
            <a:pPr marR="0" fontAlgn="auto">
              <a:lnSpc>
                <a:spcPct val="90000"/>
              </a:lnSpc>
              <a:spcBef>
                <a:spcPts val="1000"/>
              </a:spcBef>
              <a:spcAft>
                <a:spcPts val="0"/>
              </a:spcAft>
              <a:buClrTx/>
              <a:buSzTx/>
              <a:tabLst/>
              <a:defRPr/>
            </a:pPr>
            <a:r>
              <a:rPr kumimoji="0" lang="en-US" sz="2000" i="0" u="none" strike="noStrike" kern="1200" cap="none" spc="0" normalizeH="0" baseline="0" noProof="0" dirty="0">
                <a:ln>
                  <a:noFill/>
                </a:ln>
                <a:effectLst/>
                <a:uLnTx/>
                <a:uFillTx/>
                <a:latin typeface="+mn-lt"/>
                <a:ea typeface="+mn-ea"/>
                <a:cs typeface="+mn-cs"/>
              </a:rPr>
              <a:t>Understand the accountability measures, statutory duties and the funded support that is available </a:t>
            </a:r>
          </a:p>
        </p:txBody>
      </p:sp>
      <p:pic>
        <p:nvPicPr>
          <p:cNvPr id="3" name="Picture 2" descr="A picture containing person, holding, pointing, male&#10;&#10;Description automatically generated">
            <a:extLst>
              <a:ext uri="{FF2B5EF4-FFF2-40B4-BE49-F238E27FC236}">
                <a16:creationId xmlns:a16="http://schemas.microsoft.com/office/drawing/2014/main" id="{FF22F8AC-F3D1-4B09-958E-AC7449ABD2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3032" y="1173480"/>
            <a:ext cx="4869180" cy="4869180"/>
          </a:xfrm>
          <a:prstGeom prst="rect">
            <a:avLst/>
          </a:prstGeom>
        </p:spPr>
      </p:pic>
    </p:spTree>
    <p:extLst>
      <p:ext uri="{BB962C8B-B14F-4D97-AF65-F5344CB8AC3E}">
        <p14:creationId xmlns:p14="http://schemas.microsoft.com/office/powerpoint/2010/main" val="177857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D5F9E9F-B443-EC4C-BBED-8936FF9F39A6}"/>
              </a:ext>
            </a:extLst>
          </p:cNvPr>
          <p:cNvSpPr txBox="1"/>
          <p:nvPr/>
        </p:nvSpPr>
        <p:spPr>
          <a:xfrm>
            <a:off x="838200" y="365125"/>
            <a:ext cx="10515600" cy="1052195"/>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400" i="0" u="none" strike="noStrike" cap="none" spc="0" normalizeH="0" baseline="0" noProof="0" dirty="0">
                <a:ln>
                  <a:noFill/>
                </a:ln>
                <a:effectLst/>
                <a:uLnTx/>
                <a:uFillTx/>
                <a:latin typeface="+mj-lt"/>
                <a:ea typeface="+mj-ea"/>
                <a:cs typeface="+mj-cs"/>
              </a:rPr>
              <a:t>The benefits of physical activity</a:t>
            </a:r>
          </a:p>
        </p:txBody>
      </p:sp>
      <p:sp>
        <p:nvSpPr>
          <p:cNvPr id="6" name="Content Placeholder 2">
            <a:extLst>
              <a:ext uri="{FF2B5EF4-FFF2-40B4-BE49-F238E27FC236}">
                <a16:creationId xmlns:a16="http://schemas.microsoft.com/office/drawing/2014/main" id="{0FA9A1A0-F250-4E33-A254-37B6F55641FB}"/>
              </a:ext>
            </a:extLst>
          </p:cNvPr>
          <p:cNvSpPr>
            <a:spLocks noGrp="1"/>
          </p:cNvSpPr>
          <p:nvPr>
            <p:ph sz="half" idx="4294967295"/>
          </p:nvPr>
        </p:nvSpPr>
        <p:spPr>
          <a:xfrm>
            <a:off x="7254558" y="2400301"/>
            <a:ext cx="3554412" cy="3394710"/>
          </a:xfrm>
        </p:spPr>
        <p:txBody>
          <a:bodyPr vert="horz" lIns="91440" tIns="45720" rIns="91440" bIns="45720" rtlCol="0">
            <a:normAutofit/>
          </a:bodyPr>
          <a:lstStyle/>
          <a:p>
            <a:pPr>
              <a:spcAft>
                <a:spcPts val="800"/>
              </a:spcAft>
            </a:pPr>
            <a:r>
              <a:rPr lang="en-GB" sz="2200" dirty="0"/>
              <a:t>Strong association with improved:</a:t>
            </a:r>
          </a:p>
          <a:p>
            <a:pPr marL="800100" lvl="1">
              <a:tabLst>
                <a:tab pos="457200" algn="l"/>
              </a:tabLst>
            </a:pPr>
            <a:r>
              <a:rPr lang="en-GB" sz="2200" dirty="0"/>
              <a:t>Self-esteem</a:t>
            </a:r>
          </a:p>
          <a:p>
            <a:pPr marL="800100" lvl="1">
              <a:tabLst>
                <a:tab pos="457200" algn="l"/>
              </a:tabLst>
            </a:pPr>
            <a:r>
              <a:rPr lang="en-GB" sz="2200" dirty="0"/>
              <a:t>Anxiety</a:t>
            </a:r>
          </a:p>
          <a:p>
            <a:pPr marL="800100" lvl="1">
              <a:tabLst>
                <a:tab pos="457200" algn="l"/>
              </a:tabLst>
            </a:pPr>
            <a:r>
              <a:rPr lang="en-GB" sz="2200" dirty="0"/>
              <a:t>Depression</a:t>
            </a:r>
          </a:p>
          <a:p>
            <a:pPr marL="800100" lvl="1">
              <a:tabLst>
                <a:tab pos="457200" algn="l"/>
              </a:tabLst>
            </a:pPr>
            <a:r>
              <a:rPr lang="en-GB" sz="2200" dirty="0"/>
              <a:t>Mood</a:t>
            </a:r>
          </a:p>
          <a:p>
            <a:pPr marL="0" lvl="0">
              <a:tabLst>
                <a:tab pos="457200" algn="l"/>
              </a:tabLst>
            </a:pPr>
            <a:endParaRPr lang="en-GB" sz="2200" dirty="0"/>
          </a:p>
          <a:p>
            <a:pPr>
              <a:spcAft>
                <a:spcPts val="800"/>
              </a:spcAft>
            </a:pPr>
            <a:r>
              <a:rPr lang="en-GB" sz="2200" dirty="0"/>
              <a:t>Building resilience</a:t>
            </a:r>
          </a:p>
        </p:txBody>
      </p:sp>
      <p:sp>
        <p:nvSpPr>
          <p:cNvPr id="16" name="Text Placeholder 3">
            <a:extLst>
              <a:ext uri="{FF2B5EF4-FFF2-40B4-BE49-F238E27FC236}">
                <a16:creationId xmlns:a16="http://schemas.microsoft.com/office/drawing/2014/main" id="{C6EB6310-ECB3-4C97-B376-9036A0700236}"/>
              </a:ext>
            </a:extLst>
          </p:cNvPr>
          <p:cNvSpPr>
            <a:spLocks noGrp="1"/>
          </p:cNvSpPr>
          <p:nvPr>
            <p:ph sz="half" idx="4294967295"/>
          </p:nvPr>
        </p:nvSpPr>
        <p:spPr>
          <a:xfrm>
            <a:off x="952500" y="1349058"/>
            <a:ext cx="8270875" cy="616902"/>
          </a:xfrm>
        </p:spPr>
        <p:txBody>
          <a:bodyPr vert="horz" lIns="91440" tIns="45720" rIns="91440" bIns="45720" rtlCol="0">
            <a:normAutofit/>
          </a:bodyPr>
          <a:lstStyle/>
          <a:p>
            <a:pPr marL="0" indent="0">
              <a:buNone/>
            </a:pPr>
            <a:r>
              <a:rPr lang="en-US" b="1" dirty="0"/>
              <a:t>Mental health and emotional wellbeing</a:t>
            </a:r>
          </a:p>
        </p:txBody>
      </p:sp>
      <p:sp>
        <p:nvSpPr>
          <p:cNvPr id="10" name="Rectangle: Top Corners One Rounded and One Snipped 9">
            <a:extLst>
              <a:ext uri="{FF2B5EF4-FFF2-40B4-BE49-F238E27FC236}">
                <a16:creationId xmlns:a16="http://schemas.microsoft.com/office/drawing/2014/main" id="{934F3FB1-63AE-4F39-A7F1-715A2C19575D}"/>
              </a:ext>
            </a:extLst>
          </p:cNvPr>
          <p:cNvSpPr/>
          <p:nvPr/>
        </p:nvSpPr>
        <p:spPr>
          <a:xfrm>
            <a:off x="697230" y="2400300"/>
            <a:ext cx="5600700" cy="3394710"/>
          </a:xfrm>
          <a:prstGeom prst="snipRoundRect">
            <a:avLst>
              <a:gd name="adj1" fmla="val 16667"/>
              <a:gd name="adj2" fmla="val 0"/>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0529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7EBC0C-789D-4C96-A5FC-61CC7E3E9FDF}"/>
              </a:ext>
            </a:extLst>
          </p:cNvPr>
          <p:cNvSpPr txBox="1"/>
          <p:nvPr/>
        </p:nvSpPr>
        <p:spPr>
          <a:xfrm>
            <a:off x="994996" y="1642136"/>
            <a:ext cx="7730564" cy="415498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altLang="en-US" sz="2200" dirty="0">
                <a:ea typeface="Open Sans Light" panose="020B0604020202020204" charset="0"/>
                <a:cs typeface="Open Sans Light" panose="020B0604020202020204" charset="0"/>
              </a:rPr>
              <a:t>One of 43 Active Partnerships</a:t>
            </a:r>
          </a:p>
          <a:p>
            <a:pPr marL="285750" indent="-285750">
              <a:lnSpc>
                <a:spcPct val="150000"/>
              </a:lnSpc>
              <a:buFont typeface="Arial" panose="020B0604020202020204" pitchFamily="34" charset="0"/>
              <a:buChar char="•"/>
            </a:pPr>
            <a:r>
              <a:rPr lang="en-GB" altLang="en-US" sz="2200" dirty="0">
                <a:ea typeface="Open Sans Light" panose="020B0604020202020204" charset="0"/>
                <a:cs typeface="Open Sans Light" panose="020B0604020202020204" charset="0"/>
              </a:rPr>
              <a:t>Strategic lead for sport and physical activity</a:t>
            </a:r>
          </a:p>
          <a:p>
            <a:pPr marL="285750" indent="-285750">
              <a:lnSpc>
                <a:spcPct val="150000"/>
              </a:lnSpc>
              <a:buFont typeface="Arial" panose="020B0604020202020204" pitchFamily="34" charset="0"/>
              <a:buChar char="•"/>
            </a:pPr>
            <a:r>
              <a:rPr lang="en-GB" altLang="en-US" sz="2200" dirty="0">
                <a:ea typeface="Open Sans Light" panose="020B0604020202020204" charset="0"/>
                <a:cs typeface="Open Sans Light" panose="020B0604020202020204" charset="0"/>
              </a:rPr>
              <a:t>Funded (mainly) by Sport England</a:t>
            </a:r>
          </a:p>
          <a:p>
            <a:pPr marL="285750" indent="-285750">
              <a:lnSpc>
                <a:spcPct val="150000"/>
              </a:lnSpc>
              <a:buFont typeface="Arial" panose="020B0604020202020204" pitchFamily="34" charset="0"/>
              <a:buChar char="•"/>
            </a:pPr>
            <a:r>
              <a:rPr lang="en-GB" altLang="en-US" sz="2200" dirty="0">
                <a:ea typeface="Open Sans Light" panose="020B0604020202020204" charset="0"/>
                <a:cs typeface="Open Sans Light" panose="020B0604020202020204" charset="0"/>
              </a:rPr>
              <a:t>Hosted by Norfolk County Council</a:t>
            </a:r>
          </a:p>
          <a:p>
            <a:pPr marL="285750" indent="-285750">
              <a:lnSpc>
                <a:spcPct val="150000"/>
              </a:lnSpc>
              <a:buFont typeface="Arial" panose="020B0604020202020204" pitchFamily="34" charset="0"/>
              <a:buChar char="•"/>
            </a:pPr>
            <a:r>
              <a:rPr lang="en-GB" altLang="en-US" sz="2200" dirty="0">
                <a:ea typeface="Open Sans Light" panose="020B0604020202020204" charset="0"/>
                <a:cs typeface="Open Sans Light" panose="020B0604020202020204" charset="0"/>
              </a:rPr>
              <a:t>Work across sectors</a:t>
            </a:r>
          </a:p>
          <a:p>
            <a:pPr marL="285750" indent="-285750">
              <a:lnSpc>
                <a:spcPct val="150000"/>
              </a:lnSpc>
              <a:buFont typeface="Arial" panose="020B0604020202020204" pitchFamily="34" charset="0"/>
              <a:buChar char="•"/>
            </a:pPr>
            <a:r>
              <a:rPr lang="en-GB" altLang="en-US" sz="2200" dirty="0">
                <a:ea typeface="Open Sans Light" panose="020B0604020202020204" charset="0"/>
                <a:cs typeface="Open Sans Light" panose="020B0604020202020204" charset="0"/>
              </a:rPr>
              <a:t>Have a funded role to support schools </a:t>
            </a:r>
          </a:p>
          <a:p>
            <a:br>
              <a:rPr lang="en-GB" sz="2200" dirty="0">
                <a:ea typeface="Open Sans Light" panose="020B0306030504020204" pitchFamily="34" charset="0"/>
                <a:cs typeface="Open Sans Light" panose="020B0306030504020204" pitchFamily="34" charset="0"/>
              </a:rPr>
            </a:br>
            <a:endParaRPr lang="en-GB" sz="2200" dirty="0">
              <a:ea typeface="Open Sans Light" panose="020B0306030504020204" pitchFamily="34" charset="0"/>
              <a:cs typeface="Open Sans Light" panose="020B0306030504020204" pitchFamily="34" charset="0"/>
            </a:endParaRPr>
          </a:p>
          <a:p>
            <a:endParaRPr lang="en-GB" sz="2200" dirty="0">
              <a:ea typeface="Open Sans Light" panose="020B0306030504020204" pitchFamily="34" charset="0"/>
              <a:cs typeface="Open Sans Light" panose="020B0306030504020204" pitchFamily="34" charset="0"/>
            </a:endParaRPr>
          </a:p>
        </p:txBody>
      </p:sp>
      <p:sp>
        <p:nvSpPr>
          <p:cNvPr id="5" name="Rectangle: Top Corners One Rounded and One Snipped 4">
            <a:extLst>
              <a:ext uri="{FF2B5EF4-FFF2-40B4-BE49-F238E27FC236}">
                <a16:creationId xmlns:a16="http://schemas.microsoft.com/office/drawing/2014/main" id="{2ED389CC-C8C2-4683-8321-C1AD8FDAC9A0}"/>
              </a:ext>
            </a:extLst>
          </p:cNvPr>
          <p:cNvSpPr/>
          <p:nvPr/>
        </p:nvSpPr>
        <p:spPr>
          <a:xfrm>
            <a:off x="7222060" y="2470990"/>
            <a:ext cx="4617720" cy="3166110"/>
          </a:xfrm>
          <a:prstGeom prst="snipRoundRect">
            <a:avLst>
              <a:gd name="adj1" fmla="val 16667"/>
              <a:gd name="adj2" fmla="val 0"/>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D31312D-8427-4284-A0E6-A9197E4BD7DE}"/>
              </a:ext>
            </a:extLst>
          </p:cNvPr>
          <p:cNvSpPr txBox="1"/>
          <p:nvPr/>
        </p:nvSpPr>
        <p:spPr>
          <a:xfrm>
            <a:off x="994996" y="614210"/>
            <a:ext cx="8535924" cy="769441"/>
          </a:xfrm>
          <a:prstGeom prst="rect">
            <a:avLst/>
          </a:prstGeom>
          <a:noFill/>
        </p:spPr>
        <p:txBody>
          <a:bodyPr wrap="square" rtlCol="0">
            <a:spAutoFit/>
          </a:bodyPr>
          <a:lstStyle/>
          <a:p>
            <a:r>
              <a:rPr lang="en-US" sz="4400" dirty="0">
                <a:latin typeface="+mj-lt"/>
                <a:ea typeface="Open Sans" panose="020B0606030504020204" pitchFamily="34" charset="0"/>
                <a:cs typeface="Open Sans" panose="020B0606030504020204" pitchFamily="34" charset="0"/>
              </a:rPr>
              <a:t>Why listen to Active Norfolk?</a:t>
            </a:r>
          </a:p>
        </p:txBody>
      </p:sp>
    </p:spTree>
    <p:extLst>
      <p:ext uri="{BB962C8B-B14F-4D97-AF65-F5344CB8AC3E}">
        <p14:creationId xmlns:p14="http://schemas.microsoft.com/office/powerpoint/2010/main" val="3920988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775400-9F59-4818-B82C-835E121B1767}"/>
              </a:ext>
            </a:extLst>
          </p:cNvPr>
          <p:cNvSpPr>
            <a:spLocks noGrp="1"/>
          </p:cNvSpPr>
          <p:nvPr>
            <p:ph type="title"/>
          </p:nvPr>
        </p:nvSpPr>
        <p:spPr>
          <a:xfrm>
            <a:off x="839788" y="457200"/>
            <a:ext cx="5713412" cy="1944370"/>
          </a:xfrm>
        </p:spPr>
        <p:txBody>
          <a:bodyPr>
            <a:normAutofit/>
          </a:bodyPr>
          <a:lstStyle/>
          <a:p>
            <a:r>
              <a:rPr lang="en-US" altLang="en-US" dirty="0">
                <a:ea typeface="Open Sans" panose="020B0606030504020204" pitchFamily="34" charset="0"/>
                <a:cs typeface="Open Sans" panose="020B0606030504020204" pitchFamily="34" charset="0"/>
              </a:rPr>
              <a:t>We advocate the benefits of physical activity with:</a:t>
            </a:r>
            <a:br>
              <a:rPr lang="en-GB" dirty="0"/>
            </a:br>
            <a:endParaRPr lang="en-GB" dirty="0"/>
          </a:p>
        </p:txBody>
      </p:sp>
      <p:sp>
        <p:nvSpPr>
          <p:cNvPr id="5" name="Content Placeholder 4">
            <a:extLst>
              <a:ext uri="{FF2B5EF4-FFF2-40B4-BE49-F238E27FC236}">
                <a16:creationId xmlns:a16="http://schemas.microsoft.com/office/drawing/2014/main" id="{5A6E3C15-71EE-4E03-97D6-B26DD6C0CF87}"/>
              </a:ext>
            </a:extLst>
          </p:cNvPr>
          <p:cNvSpPr>
            <a:spLocks noGrp="1"/>
          </p:cNvSpPr>
          <p:nvPr>
            <p:ph idx="1"/>
          </p:nvPr>
        </p:nvSpPr>
        <p:spPr>
          <a:xfrm>
            <a:off x="678499" y="2143126"/>
            <a:ext cx="6172200" cy="4626610"/>
          </a:xfrm>
        </p:spPr>
        <p:txBody>
          <a:bodyPr>
            <a:normAutofit fontScale="92500" lnSpcReduction="20000"/>
          </a:bodyPr>
          <a:lstStyle/>
          <a:p>
            <a:pPr marL="342900" lvl="0" indent="-342900">
              <a:lnSpc>
                <a:spcPct val="100000"/>
              </a:lnSpc>
              <a:spcBef>
                <a:spcPct val="0"/>
              </a:spcBef>
              <a:defRPr/>
            </a:pPr>
            <a:r>
              <a:rPr lang="en-GB" altLang="en-US" sz="2000" dirty="0">
                <a:solidFill>
                  <a:srgbClr val="E7E6E6">
                    <a:lumMod val="25000"/>
                  </a:srgbClr>
                </a:solidFill>
                <a:ea typeface="Open Sans" panose="020B0604020202020204" charset="0"/>
                <a:cs typeface="Open Sans" panose="020B0604020202020204" charset="0"/>
              </a:rPr>
              <a:t>School Improvement Partners</a:t>
            </a:r>
            <a:br>
              <a:rPr lang="en-GB" altLang="en-US" sz="2000" dirty="0">
                <a:solidFill>
                  <a:srgbClr val="E7E6E6">
                    <a:lumMod val="25000"/>
                  </a:srgbClr>
                </a:solidFill>
                <a:ea typeface="Open Sans" panose="020B0604020202020204" charset="0"/>
                <a:cs typeface="Open Sans" panose="020B0604020202020204" charset="0"/>
              </a:rPr>
            </a:br>
            <a:endParaRPr lang="en-GB" altLang="en-US" sz="2000" dirty="0">
              <a:solidFill>
                <a:srgbClr val="E7E6E6">
                  <a:lumMod val="25000"/>
                </a:srgbClr>
              </a:solidFill>
              <a:ea typeface="Open Sans" panose="020B0604020202020204" charset="0"/>
              <a:cs typeface="Open Sans" panose="020B0604020202020204" charset="0"/>
            </a:endParaRPr>
          </a:p>
          <a:p>
            <a:pPr marL="342900" lvl="0" indent="-342900">
              <a:lnSpc>
                <a:spcPct val="150000"/>
              </a:lnSpc>
              <a:spcBef>
                <a:spcPts val="0"/>
              </a:spcBef>
              <a:defRPr/>
            </a:pPr>
            <a:r>
              <a:rPr lang="en-GB" altLang="en-US" sz="2000" dirty="0">
                <a:solidFill>
                  <a:srgbClr val="E7E6E6">
                    <a:lumMod val="25000"/>
                  </a:srgbClr>
                </a:solidFill>
                <a:ea typeface="Open Sans" panose="020B0604020202020204" charset="0"/>
                <a:cs typeface="Open Sans" panose="020B0604020202020204" charset="0"/>
              </a:rPr>
              <a:t>Governor Services</a:t>
            </a:r>
            <a:br>
              <a:rPr lang="en-GB" altLang="en-US" sz="2000" dirty="0">
                <a:solidFill>
                  <a:srgbClr val="E7E6E6">
                    <a:lumMod val="25000"/>
                  </a:srgbClr>
                </a:solidFill>
                <a:ea typeface="Open Sans" panose="020B0604020202020204" charset="0"/>
                <a:cs typeface="Open Sans" panose="020B0604020202020204" charset="0"/>
              </a:rPr>
            </a:br>
            <a:endParaRPr lang="en-GB" altLang="en-US" sz="2000" dirty="0">
              <a:solidFill>
                <a:srgbClr val="E7E6E6">
                  <a:lumMod val="25000"/>
                </a:srgbClr>
              </a:solidFill>
              <a:ea typeface="Open Sans" panose="020B0604020202020204" charset="0"/>
              <a:cs typeface="Open Sans" panose="020B0604020202020204" charset="0"/>
            </a:endParaRPr>
          </a:p>
          <a:p>
            <a:pPr marL="342900" lvl="0" indent="-342900">
              <a:lnSpc>
                <a:spcPct val="150000"/>
              </a:lnSpc>
              <a:spcBef>
                <a:spcPts val="0"/>
              </a:spcBef>
              <a:defRPr/>
            </a:pPr>
            <a:r>
              <a:rPr lang="en-GB" altLang="en-US" sz="2000" dirty="0">
                <a:solidFill>
                  <a:srgbClr val="E7E6E6">
                    <a:lumMod val="25000"/>
                  </a:srgbClr>
                </a:solidFill>
                <a:ea typeface="Open Sans" panose="020B0604020202020204" charset="0"/>
                <a:cs typeface="Open Sans" panose="020B0604020202020204" charset="0"/>
              </a:rPr>
              <a:t>Trusts, MATs</a:t>
            </a:r>
            <a:br>
              <a:rPr lang="en-GB" altLang="en-US" sz="2000" dirty="0">
                <a:solidFill>
                  <a:srgbClr val="E7E6E6">
                    <a:lumMod val="25000"/>
                  </a:srgbClr>
                </a:solidFill>
                <a:ea typeface="Open Sans" panose="020B0604020202020204" charset="0"/>
                <a:cs typeface="Open Sans" panose="020B0604020202020204" charset="0"/>
              </a:rPr>
            </a:br>
            <a:endParaRPr lang="en-GB" altLang="en-US" sz="2000" dirty="0">
              <a:solidFill>
                <a:srgbClr val="E7E6E6">
                  <a:lumMod val="25000"/>
                </a:srgbClr>
              </a:solidFill>
              <a:ea typeface="Open Sans" panose="020B0604020202020204" charset="0"/>
              <a:cs typeface="Open Sans" panose="020B0604020202020204" charset="0"/>
            </a:endParaRPr>
          </a:p>
          <a:p>
            <a:pPr marL="342900" lvl="0" indent="-342900">
              <a:lnSpc>
                <a:spcPct val="150000"/>
              </a:lnSpc>
              <a:spcBef>
                <a:spcPts val="0"/>
              </a:spcBef>
              <a:defRPr/>
            </a:pPr>
            <a:r>
              <a:rPr lang="en-GB" altLang="en-US" sz="2000" dirty="0">
                <a:solidFill>
                  <a:srgbClr val="E7E6E6">
                    <a:lumMod val="25000"/>
                  </a:srgbClr>
                </a:solidFill>
                <a:ea typeface="Open Sans" panose="020B0604020202020204" charset="0"/>
                <a:cs typeface="Open Sans" panose="020B0604020202020204" charset="0"/>
              </a:rPr>
              <a:t>Children’s Services; Early Years, Virtual School for SEND, Home Educators, Alternative Providers, </a:t>
            </a:r>
            <a:br>
              <a:rPr lang="en-GB" altLang="en-US" sz="2000" dirty="0">
                <a:solidFill>
                  <a:srgbClr val="E7E6E6">
                    <a:lumMod val="25000"/>
                  </a:srgbClr>
                </a:solidFill>
                <a:ea typeface="Open Sans" panose="020B0604020202020204" charset="0"/>
                <a:cs typeface="Open Sans" panose="020B0604020202020204" charset="0"/>
              </a:rPr>
            </a:br>
            <a:endParaRPr lang="en-GB" altLang="en-US" sz="2000" dirty="0">
              <a:solidFill>
                <a:srgbClr val="E7E6E6">
                  <a:lumMod val="25000"/>
                </a:srgbClr>
              </a:solidFill>
              <a:ea typeface="Open Sans" panose="020B0604020202020204" charset="0"/>
              <a:cs typeface="Open Sans" panose="020B0604020202020204" charset="0"/>
            </a:endParaRPr>
          </a:p>
          <a:p>
            <a:pPr marL="342900" lvl="0" indent="-342900">
              <a:lnSpc>
                <a:spcPct val="150000"/>
              </a:lnSpc>
              <a:spcBef>
                <a:spcPts val="0"/>
              </a:spcBef>
              <a:defRPr/>
            </a:pPr>
            <a:r>
              <a:rPr lang="en-GB" altLang="en-US" sz="2000" dirty="0">
                <a:solidFill>
                  <a:srgbClr val="E7E6E6">
                    <a:lumMod val="25000"/>
                  </a:srgbClr>
                </a:solidFill>
                <a:ea typeface="Open Sans" panose="020B0604020202020204" charset="0"/>
                <a:cs typeface="Open Sans" panose="020B0604020202020204" charset="0"/>
              </a:rPr>
              <a:t>Norfolk County Council; Family Learners, Community Focus Teams, Norfolk Safeguarding Children Partnership</a:t>
            </a:r>
          </a:p>
          <a:p>
            <a:pPr marL="342900" lvl="0" indent="-342900">
              <a:lnSpc>
                <a:spcPct val="150000"/>
              </a:lnSpc>
              <a:spcBef>
                <a:spcPts val="0"/>
              </a:spcBef>
              <a:defRPr/>
            </a:pPr>
            <a:endParaRPr lang="en-GB" altLang="en-US" sz="2000" dirty="0">
              <a:solidFill>
                <a:srgbClr val="E7E6E6">
                  <a:lumMod val="25000"/>
                </a:srgbClr>
              </a:solidFill>
              <a:ea typeface="Open Sans" panose="020B0604020202020204" charset="0"/>
              <a:cs typeface="Open Sans" panose="020B0604020202020204" charset="0"/>
            </a:endParaRPr>
          </a:p>
          <a:p>
            <a:pPr marL="0" lvl="0" indent="0">
              <a:lnSpc>
                <a:spcPct val="100000"/>
              </a:lnSpc>
              <a:spcBef>
                <a:spcPct val="0"/>
              </a:spcBef>
              <a:buNone/>
              <a:defRPr/>
            </a:pPr>
            <a:endParaRPr lang="en-US" altLang="en-US" sz="2000" b="1" dirty="0">
              <a:solidFill>
                <a:srgbClr val="31859D"/>
              </a:solidFill>
              <a:ea typeface="Open Sans" panose="020B0606030504020204" pitchFamily="34" charset="0"/>
              <a:cs typeface="Open Sans" panose="020B0606030504020204" pitchFamily="34" charset="0"/>
            </a:endParaRPr>
          </a:p>
          <a:p>
            <a:pPr marL="0" indent="0">
              <a:buNone/>
            </a:pPr>
            <a:endParaRPr lang="en-GB" sz="2000" dirty="0"/>
          </a:p>
        </p:txBody>
      </p:sp>
      <p:sp>
        <p:nvSpPr>
          <p:cNvPr id="15" name="Rectangle: Top Corners One Rounded and One Snipped 14">
            <a:extLst>
              <a:ext uri="{FF2B5EF4-FFF2-40B4-BE49-F238E27FC236}">
                <a16:creationId xmlns:a16="http://schemas.microsoft.com/office/drawing/2014/main" id="{4C376D4D-8277-4B67-A484-563A90231CB5}"/>
              </a:ext>
            </a:extLst>
          </p:cNvPr>
          <p:cNvSpPr/>
          <p:nvPr/>
        </p:nvSpPr>
        <p:spPr>
          <a:xfrm>
            <a:off x="7237097" y="2143126"/>
            <a:ext cx="4436742" cy="2947669"/>
          </a:xfrm>
          <a:prstGeom prst="snipRoundRect">
            <a:avLst>
              <a:gd name="adj1" fmla="val 16667"/>
              <a:gd name="adj2" fmla="val 0"/>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7169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4825-DE1F-4B9E-9171-976878704611}"/>
              </a:ext>
            </a:extLst>
          </p:cNvPr>
          <p:cNvSpPr>
            <a:spLocks noGrp="1"/>
          </p:cNvSpPr>
          <p:nvPr>
            <p:ph type="title"/>
          </p:nvPr>
        </p:nvSpPr>
        <p:spPr/>
        <p:txBody>
          <a:bodyPr>
            <a:normAutofit/>
          </a:bodyPr>
          <a:lstStyle/>
          <a:p>
            <a:r>
              <a:rPr lang="en-GB" sz="4800" dirty="0">
                <a:solidFill>
                  <a:schemeClr val="accent5">
                    <a:lumMod val="50000"/>
                  </a:schemeClr>
                </a:solidFill>
                <a:ea typeface="Open Sans" panose="020B0604020202020204" charset="0"/>
                <a:cs typeface="Open Sans" panose="020B0604020202020204" charset="0"/>
              </a:rPr>
              <a:t>PE and Sport Premium is </a:t>
            </a:r>
            <a:r>
              <a:rPr lang="en-GB" sz="4800" b="1" u="sng" dirty="0">
                <a:solidFill>
                  <a:schemeClr val="accent5">
                    <a:lumMod val="50000"/>
                  </a:schemeClr>
                </a:solidFill>
                <a:ea typeface="Open Sans" panose="020B0604020202020204" charset="0"/>
                <a:cs typeface="Open Sans" panose="020B0604020202020204" charset="0"/>
              </a:rPr>
              <a:t>still</a:t>
            </a:r>
            <a:r>
              <a:rPr lang="en-GB" sz="4800" dirty="0">
                <a:solidFill>
                  <a:schemeClr val="accent5">
                    <a:lumMod val="50000"/>
                  </a:schemeClr>
                </a:solidFill>
                <a:ea typeface="Open Sans" panose="020B0604020202020204" charset="0"/>
                <a:cs typeface="Open Sans" panose="020B0604020202020204" charset="0"/>
              </a:rPr>
              <a:t> a terrible name…ignore it</a:t>
            </a:r>
            <a:br>
              <a:rPr lang="en-GB" sz="4800" dirty="0">
                <a:solidFill>
                  <a:schemeClr val="accent5">
                    <a:lumMod val="50000"/>
                  </a:schemeClr>
                </a:solidFill>
                <a:ea typeface="Open Sans" panose="020B0604020202020204" charset="0"/>
                <a:cs typeface="Open Sans" panose="020B0604020202020204" charset="0"/>
              </a:rPr>
            </a:br>
            <a:endParaRPr lang="en-GB" sz="4800" dirty="0"/>
          </a:p>
        </p:txBody>
      </p:sp>
      <p:sp>
        <p:nvSpPr>
          <p:cNvPr id="4" name="Content Placeholder 3">
            <a:extLst>
              <a:ext uri="{FF2B5EF4-FFF2-40B4-BE49-F238E27FC236}">
                <a16:creationId xmlns:a16="http://schemas.microsoft.com/office/drawing/2014/main" id="{4DC68509-A705-4144-8A59-5C53B5B8358D}"/>
              </a:ext>
            </a:extLst>
          </p:cNvPr>
          <p:cNvSpPr>
            <a:spLocks noGrp="1"/>
          </p:cNvSpPr>
          <p:nvPr>
            <p:ph type="body" idx="1"/>
          </p:nvPr>
        </p:nvSpPr>
        <p:spPr>
          <a:xfrm>
            <a:off x="838200" y="3983566"/>
            <a:ext cx="10515600" cy="1500187"/>
          </a:xfrm>
        </p:spPr>
        <p:txBody>
          <a:bodyPr>
            <a:normAutofit lnSpcReduction="10000"/>
          </a:bodyPr>
          <a:lstStyle/>
          <a:p>
            <a:pPr marL="0" indent="0">
              <a:buNone/>
            </a:pPr>
            <a:endParaRPr lang="en-GB" sz="4800" dirty="0">
              <a:solidFill>
                <a:schemeClr val="accent5">
                  <a:lumMod val="50000"/>
                </a:schemeClr>
              </a:solidFill>
              <a:latin typeface="+mj-lt"/>
              <a:ea typeface="Open Sans" panose="020B0604020202020204" charset="0"/>
              <a:cs typeface="Open Sans" panose="020B0604020202020204" charset="0"/>
            </a:endParaRPr>
          </a:p>
          <a:p>
            <a:pPr marL="0" indent="0">
              <a:buNone/>
            </a:pPr>
            <a:r>
              <a:rPr lang="en-GB" sz="4800" dirty="0">
                <a:solidFill>
                  <a:schemeClr val="accent5">
                    <a:lumMod val="50000"/>
                  </a:schemeClr>
                </a:solidFill>
                <a:latin typeface="+mj-lt"/>
                <a:ea typeface="Open Sans" panose="020B0604020202020204" charset="0"/>
                <a:cs typeface="Open Sans" panose="020B0604020202020204" charset="0"/>
              </a:rPr>
              <a:t>Especially now!</a:t>
            </a:r>
          </a:p>
          <a:p>
            <a:pPr marL="0" indent="0">
              <a:lnSpc>
                <a:spcPct val="107000"/>
              </a:lnSpc>
              <a:spcAft>
                <a:spcPts val="800"/>
              </a:spcAft>
              <a:buNone/>
            </a:pPr>
            <a:endParaRPr lang="en-GB" dirty="0">
              <a:latin typeface="+mj-lt"/>
            </a:endParaRPr>
          </a:p>
        </p:txBody>
      </p:sp>
      <p:pic>
        <p:nvPicPr>
          <p:cNvPr id="5" name="Picture 4">
            <a:extLst>
              <a:ext uri="{FF2B5EF4-FFF2-40B4-BE49-F238E27FC236}">
                <a16:creationId xmlns:a16="http://schemas.microsoft.com/office/drawing/2014/main" id="{FA6BCAD5-8815-41C6-859D-448ECB7E6D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71811"/>
            <a:ext cx="12192000" cy="1286189"/>
          </a:xfrm>
          <a:prstGeom prst="rect">
            <a:avLst/>
          </a:prstGeom>
        </p:spPr>
      </p:pic>
    </p:spTree>
    <p:extLst>
      <p:ext uri="{BB962C8B-B14F-4D97-AF65-F5344CB8AC3E}">
        <p14:creationId xmlns:p14="http://schemas.microsoft.com/office/powerpoint/2010/main" val="3663484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B5902B-0849-4745-8B63-74F37FE314AE}"/>
              </a:ext>
            </a:extLst>
          </p:cNvPr>
          <p:cNvSpPr/>
          <p:nvPr/>
        </p:nvSpPr>
        <p:spPr>
          <a:xfrm>
            <a:off x="1848323" y="1225689"/>
            <a:ext cx="8719093" cy="563231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8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Review,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48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8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	Reconsider,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48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8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		and then Redesign </a:t>
            </a:r>
            <a:endParaRPr kumimoji="0" lang="en-US" altLang="en-US" sz="40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40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40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40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84752692-AED1-4BE9-B7BC-207C907DA337}"/>
              </a:ext>
            </a:extLst>
          </p:cNvPr>
          <p:cNvSpPr txBox="1"/>
          <p:nvPr/>
        </p:nvSpPr>
        <p:spPr>
          <a:xfrm>
            <a:off x="5641848" y="2971800"/>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9FFEBF4-FF26-4E8A-B070-0776C7C93396}"/>
              </a:ext>
            </a:extLst>
          </p:cNvPr>
          <p:cNvSpPr txBox="1"/>
          <p:nvPr/>
        </p:nvSpPr>
        <p:spPr>
          <a:xfrm>
            <a:off x="3438144" y="2249424"/>
            <a:ext cx="65836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cture containing person&#10;&#10;Description automatically generated">
            <a:extLst>
              <a:ext uri="{FF2B5EF4-FFF2-40B4-BE49-F238E27FC236}">
                <a16:creationId xmlns:a16="http://schemas.microsoft.com/office/drawing/2014/main" id="{5EF954AE-018C-4D91-983C-4C35ED8F46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5046" y="32994"/>
            <a:ext cx="4802191" cy="4802191"/>
          </a:xfrm>
          <a:prstGeom prst="rect">
            <a:avLst/>
          </a:prstGeom>
        </p:spPr>
      </p:pic>
    </p:spTree>
    <p:extLst>
      <p:ext uri="{BB962C8B-B14F-4D97-AF65-F5344CB8AC3E}">
        <p14:creationId xmlns:p14="http://schemas.microsoft.com/office/powerpoint/2010/main" val="2833233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F1E3C6-56B9-5347-A413-056B11D43E89}"/>
              </a:ext>
            </a:extLst>
          </p:cNvPr>
          <p:cNvSpPr txBox="1"/>
          <p:nvPr/>
        </p:nvSpPr>
        <p:spPr>
          <a:xfrm>
            <a:off x="832219" y="516471"/>
            <a:ext cx="55708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Review</a:t>
            </a:r>
          </a:p>
        </p:txBody>
      </p:sp>
      <p:sp>
        <p:nvSpPr>
          <p:cNvPr id="4" name="TextBox 3">
            <a:extLst>
              <a:ext uri="{FF2B5EF4-FFF2-40B4-BE49-F238E27FC236}">
                <a16:creationId xmlns:a16="http://schemas.microsoft.com/office/drawing/2014/main" id="{18D15BD6-8E4A-40F7-940C-C1BD558E74B8}"/>
              </a:ext>
            </a:extLst>
          </p:cNvPr>
          <p:cNvSpPr txBox="1"/>
          <p:nvPr/>
        </p:nvSpPr>
        <p:spPr>
          <a:xfrm>
            <a:off x="832219" y="1347468"/>
            <a:ext cx="5858141" cy="541686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effectLst/>
                <a:uLnTx/>
                <a:uFillTx/>
                <a:ea typeface="Open Sans" panose="020B0604020202020204" charset="0"/>
                <a:cs typeface="Open Sans" panose="020B0604020202020204" charset="0"/>
              </a:rPr>
              <a:t>Consider your previous approach: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effectLst/>
              <a:uLnTx/>
              <a:uFillTx/>
              <a:ea typeface="Open Sans" panose="020B0604020202020204" charset="0"/>
              <a:cs typeface="Open Sans" panose="020B0604020202020204" charset="0"/>
            </a:endParaRP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effectLst/>
                <a:uLnTx/>
                <a:uFillTx/>
                <a:ea typeface="Open Sans" panose="020B0604020202020204" charset="0"/>
                <a:cs typeface="Open Sans" panose="020B0604020202020204" charset="0"/>
              </a:rPr>
              <a:t>What successful or unsuccessful interventions have been used in the past?</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effectLst/>
                <a:uLnTx/>
                <a:uFillTx/>
                <a:ea typeface="Open Sans" panose="020B0604020202020204" charset="0"/>
                <a:cs typeface="Open Sans" panose="020B0604020202020204" charset="0"/>
              </a:rPr>
              <a:t>Were the outcomes you were trying to achieve clear? </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effectLst/>
                <a:uLnTx/>
                <a:uFillTx/>
                <a:ea typeface="Open Sans" panose="020B0604020202020204" charset="0"/>
                <a:cs typeface="Open Sans" panose="020B0604020202020204" charset="0"/>
              </a:rPr>
              <a:t>Were the outcomes the most pertinent to your school i.e. linked to your SIDP?</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effectLst/>
                <a:uLnTx/>
                <a:uFillTx/>
                <a:ea typeface="Open Sans" panose="020B0604020202020204" charset="0"/>
                <a:cs typeface="Open Sans" panose="020B0604020202020204" charset="0"/>
              </a:rPr>
              <a:t>How do you know how successful they were? </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effectLst/>
                <a:uLnTx/>
                <a:uFillTx/>
                <a:ea typeface="Open Sans" panose="020B0604020202020204" charset="0"/>
                <a:cs typeface="Open Sans" panose="020B0604020202020204" charset="0"/>
              </a:rPr>
              <a:t>How are you monitoring and reviewing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effectLst/>
              <a:uLnTx/>
              <a:uFillTx/>
              <a:ea typeface="Open Sans" panose="020B0604020202020204" charset="0"/>
              <a:cs typeface="Open Sans" panose="020B0604020202020204" charset="0"/>
            </a:endParaRPr>
          </a:p>
          <a:p>
            <a:pPr marL="342900" indent="-342900">
              <a:buFont typeface="Arial" panose="020B0604020202020204" pitchFamily="34" charset="0"/>
              <a:buChar char="•"/>
              <a:defRPr/>
            </a:pPr>
            <a:r>
              <a:rPr lang="en-GB" sz="2200" dirty="0">
                <a:ea typeface="Open Sans" panose="020B0604020202020204" charset="0"/>
                <a:cs typeface="Open Sans" panose="020B0604020202020204" charset="0"/>
              </a:rPr>
              <a:t>Don’t do the same thing just because its what you’ve always done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ea typeface="+mn-ea"/>
              <a:cs typeface="+mn-cs"/>
            </a:endParaRPr>
          </a:p>
        </p:txBody>
      </p:sp>
      <p:pic>
        <p:nvPicPr>
          <p:cNvPr id="3" name="Picture 2" descr="A picture containing person, guitar&#10;&#10;Description automatically generated">
            <a:extLst>
              <a:ext uri="{FF2B5EF4-FFF2-40B4-BE49-F238E27FC236}">
                <a16:creationId xmlns:a16="http://schemas.microsoft.com/office/drawing/2014/main" id="{C3EDEA42-66BB-4FF4-99C1-6E7030AC38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0360" y="959484"/>
            <a:ext cx="4939032" cy="4939032"/>
          </a:xfrm>
          <a:prstGeom prst="rect">
            <a:avLst/>
          </a:prstGeom>
        </p:spPr>
      </p:pic>
    </p:spTree>
    <p:extLst>
      <p:ext uri="{BB962C8B-B14F-4D97-AF65-F5344CB8AC3E}">
        <p14:creationId xmlns:p14="http://schemas.microsoft.com/office/powerpoint/2010/main" val="1993002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F1E3C6-56B9-5347-A413-056B11D43E89}"/>
              </a:ext>
            </a:extLst>
          </p:cNvPr>
          <p:cNvSpPr txBox="1"/>
          <p:nvPr/>
        </p:nvSpPr>
        <p:spPr>
          <a:xfrm>
            <a:off x="832219" y="516471"/>
            <a:ext cx="55708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Review</a:t>
            </a:r>
          </a:p>
        </p:txBody>
      </p:sp>
      <p:sp>
        <p:nvSpPr>
          <p:cNvPr id="4" name="TextBox 3">
            <a:extLst>
              <a:ext uri="{FF2B5EF4-FFF2-40B4-BE49-F238E27FC236}">
                <a16:creationId xmlns:a16="http://schemas.microsoft.com/office/drawing/2014/main" id="{18D15BD6-8E4A-40F7-940C-C1BD558E74B8}"/>
              </a:ext>
            </a:extLst>
          </p:cNvPr>
          <p:cNvSpPr txBox="1"/>
          <p:nvPr/>
        </p:nvSpPr>
        <p:spPr>
          <a:xfrm>
            <a:off x="786010" y="1277160"/>
            <a:ext cx="4426070"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effectLst/>
              <a:uLnTx/>
              <a:uFillTx/>
              <a:ea typeface="Open Sans" panose="020B0604020202020204" charset="0"/>
              <a:cs typeface="Open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Open Sans" panose="020B0604020202020204" charset="0"/>
                <a:cs typeface="Open Sans" panose="020B0604020202020204" charset="0"/>
              </a:rPr>
              <a:t>Association for Physical Education impact template</a:t>
            </a:r>
            <a:br>
              <a:rPr kumimoji="0" lang="en-GB" sz="2200" b="0" i="0" u="none" strike="noStrike" kern="1200" cap="none" spc="0" normalizeH="0" baseline="0" noProof="0" dirty="0">
                <a:ln>
                  <a:noFill/>
                </a:ln>
                <a:effectLst/>
                <a:uLnTx/>
                <a:uFillTx/>
                <a:ea typeface="Open Sans" panose="020B0604020202020204" charset="0"/>
                <a:cs typeface="Open Sans" panose="020B0604020202020204" charset="0"/>
              </a:rPr>
            </a:br>
            <a:endParaRPr kumimoji="0" lang="en-GB" sz="2200" b="0" i="0" u="none" strike="noStrike" kern="1200" cap="none" spc="0" normalizeH="0" baseline="0" noProof="0" dirty="0">
              <a:ln>
                <a:noFill/>
              </a:ln>
              <a:effectLst/>
              <a:uLnTx/>
              <a:uFillTx/>
              <a:ea typeface="Open Sans" panose="020B0604020202020204" charset="0"/>
              <a:cs typeface="Open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mn-ea"/>
                <a:cs typeface="+mn-cs"/>
                <a:hlinkClick r:id="rId3">
                  <a:extLst>
                    <a:ext uri="{A12FA001-AC4F-418D-AE19-62706E023703}">
                      <ahyp:hlinkClr xmlns:ahyp="http://schemas.microsoft.com/office/drawing/2018/hyperlinkcolor" val="tx"/>
                    </a:ext>
                  </a:extLst>
                </a:hlinkClick>
              </a:rPr>
              <a:t>https://www.afpe.org.uk/physical-education/evidencing-the-impact-guidance-template</a:t>
            </a:r>
            <a:r>
              <a:rPr kumimoji="0" lang="en-GB" sz="2200" b="0" i="0" u="none" strike="noStrike" kern="1200" cap="none" spc="0" normalizeH="0" baseline="0" noProof="0" dirty="0">
                <a:ln>
                  <a:noFill/>
                </a:ln>
                <a:effectLst/>
                <a:uLnTx/>
                <a:uFillTx/>
                <a:ea typeface="+mn-ea"/>
                <a:cs typeface="+mn-cs"/>
              </a:rPr>
              <a:t> </a:t>
            </a:r>
          </a:p>
        </p:txBody>
      </p:sp>
      <p:pic>
        <p:nvPicPr>
          <p:cNvPr id="5" name="Picture 4">
            <a:extLst>
              <a:ext uri="{FF2B5EF4-FFF2-40B4-BE49-F238E27FC236}">
                <a16:creationId xmlns:a16="http://schemas.microsoft.com/office/drawing/2014/main" id="{4875B26E-8A7C-4DB4-8BFF-57F46E278BF1}"/>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051377" y="1501600"/>
            <a:ext cx="5354613" cy="3854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9762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F1E3C6-56B9-5347-A413-056B11D43E89}"/>
              </a:ext>
            </a:extLst>
          </p:cNvPr>
          <p:cNvSpPr txBox="1"/>
          <p:nvPr/>
        </p:nvSpPr>
        <p:spPr>
          <a:xfrm>
            <a:off x="1134785" y="801550"/>
            <a:ext cx="992795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Reconsider</a:t>
            </a:r>
          </a:p>
        </p:txBody>
      </p:sp>
      <p:sp>
        <p:nvSpPr>
          <p:cNvPr id="4" name="TextBox 3">
            <a:extLst>
              <a:ext uri="{FF2B5EF4-FFF2-40B4-BE49-F238E27FC236}">
                <a16:creationId xmlns:a16="http://schemas.microsoft.com/office/drawing/2014/main" id="{259B1344-C665-4387-85B5-1ECBC4D67538}"/>
              </a:ext>
            </a:extLst>
          </p:cNvPr>
          <p:cNvSpPr txBox="1"/>
          <p:nvPr/>
        </p:nvSpPr>
        <p:spPr>
          <a:xfrm>
            <a:off x="931140" y="1893093"/>
            <a:ext cx="7557540" cy="358925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effectLst/>
                <a:uLnTx/>
                <a:uFillTx/>
                <a:ea typeface="Open Sans" panose="020B0604020202020204" charset="0"/>
                <a:cs typeface="Open Sans" panose="020B0604020202020204" charset="0"/>
              </a:rPr>
              <a:t>Reconsider what you are trying to achieve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effectLst/>
                <a:uLnTx/>
                <a:uFillTx/>
                <a:ea typeface="Open Sans" panose="020B0604020202020204" charset="0"/>
                <a:cs typeface="Open Sans" panose="020B0604020202020204" charset="0"/>
              </a:rPr>
              <a:t>Take learnings from our review process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effectLst/>
                <a:uLnTx/>
                <a:uFillTx/>
                <a:ea typeface="Open Sans" panose="020B0604020202020204" charset="0"/>
                <a:cs typeface="Open Sans" panose="020B0604020202020204" charset="0"/>
              </a:rPr>
              <a:t>Use insight to know where to target our spend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effectLst/>
                <a:uLnTx/>
                <a:uFillTx/>
                <a:ea typeface="Open Sans" panose="020B0604020202020204" charset="0"/>
                <a:cs typeface="Open Sans" panose="020B0604020202020204" charset="0"/>
              </a:rPr>
              <a:t>Look at your SIDP</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effectLst/>
                <a:uLnTx/>
                <a:uFillTx/>
                <a:ea typeface="Open Sans" panose="020B0604020202020204" charset="0"/>
                <a:cs typeface="Open Sans" panose="020B0604020202020204" charset="0"/>
              </a:rPr>
              <a:t>Get everyone in school involved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effectLst/>
                <a:uLnTx/>
                <a:uFillTx/>
                <a:ea typeface="Open Sans" panose="020B0604020202020204" charset="0"/>
                <a:cs typeface="Open Sans" panose="020B0604020202020204" charset="0"/>
              </a:rPr>
              <a:t>Refresh your thinking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effectLst/>
                <a:uLnTx/>
                <a:uFillTx/>
                <a:ea typeface="Open Sans" panose="020B0604020202020204" charset="0"/>
                <a:cs typeface="Open Sans" panose="020B0604020202020204" charset="0"/>
              </a:rPr>
              <a:t>Be clear about your outcomes before you write your plan</a:t>
            </a:r>
          </a:p>
        </p:txBody>
      </p:sp>
      <p:pic>
        <p:nvPicPr>
          <p:cNvPr id="5" name="Picture 4" descr="A picture containing person, orange, male&#10;&#10;Description automatically generated">
            <a:extLst>
              <a:ext uri="{FF2B5EF4-FFF2-40B4-BE49-F238E27FC236}">
                <a16:creationId xmlns:a16="http://schemas.microsoft.com/office/drawing/2014/main" id="{CE3001DD-2539-4617-A9D9-B989448DB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0064" y="470409"/>
            <a:ext cx="5011936" cy="5011936"/>
          </a:xfrm>
          <a:prstGeom prst="rect">
            <a:avLst/>
          </a:prstGeom>
        </p:spPr>
      </p:pic>
    </p:spTree>
    <p:extLst>
      <p:ext uri="{BB962C8B-B14F-4D97-AF65-F5344CB8AC3E}">
        <p14:creationId xmlns:p14="http://schemas.microsoft.com/office/powerpoint/2010/main" val="13040509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Lst>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F1E3C6-56B9-5347-A413-056B11D43E89}"/>
              </a:ext>
            </a:extLst>
          </p:cNvPr>
          <p:cNvSpPr txBox="1"/>
          <p:nvPr/>
        </p:nvSpPr>
        <p:spPr>
          <a:xfrm>
            <a:off x="1134786" y="801550"/>
            <a:ext cx="55708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Redesign</a:t>
            </a:r>
          </a:p>
        </p:txBody>
      </p:sp>
      <p:sp>
        <p:nvSpPr>
          <p:cNvPr id="2" name="TextBox 1">
            <a:extLst>
              <a:ext uri="{FF2B5EF4-FFF2-40B4-BE49-F238E27FC236}">
                <a16:creationId xmlns:a16="http://schemas.microsoft.com/office/drawing/2014/main" id="{F0AF66C6-F792-4303-B7DC-7BFF2D69DC15}"/>
              </a:ext>
            </a:extLst>
          </p:cNvPr>
          <p:cNvSpPr txBox="1"/>
          <p:nvPr/>
        </p:nvSpPr>
        <p:spPr>
          <a:xfrm>
            <a:off x="1134785" y="1859339"/>
            <a:ext cx="9748073" cy="3139321"/>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ea typeface="Open Sans" panose="020B0604020202020204" charset="0"/>
                <a:cs typeface="Open Sans" panose="020B0604020202020204" charset="0"/>
              </a:rPr>
              <a:t>Start a new plan to achieve the outcomes you have just identified</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ea typeface="Open Sans" panose="020B0604020202020204" charset="0"/>
                <a:cs typeface="Open Sans" panose="020B0604020202020204" charset="0"/>
              </a:rPr>
              <a:t>Consider your universal offer including PE curriculum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ea typeface="Open Sans" panose="020B0604020202020204" charset="0"/>
                <a:cs typeface="Open Sans" panose="020B0604020202020204" charset="0"/>
              </a:rPr>
              <a:t>Identify opportunities to introduce physical activity through the day</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ea typeface="Open Sans" panose="020B0604020202020204" charset="0"/>
                <a:cs typeface="Open Sans" panose="020B0604020202020204" charset="0"/>
              </a:rPr>
              <a:t>Be creative in tackling identified challenges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ea typeface="Open Sans" panose="020B0604020202020204" charset="0"/>
                <a:cs typeface="Open Sans" panose="020B0604020202020204" charset="0"/>
              </a:rPr>
              <a:t>Consider active travel and family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ea typeface="+mn-ea"/>
              <a:cs typeface="+mn-cs"/>
            </a:endParaRPr>
          </a:p>
        </p:txBody>
      </p:sp>
      <p:pic>
        <p:nvPicPr>
          <p:cNvPr id="4" name="Picture 3">
            <a:extLst>
              <a:ext uri="{FF2B5EF4-FFF2-40B4-BE49-F238E27FC236}">
                <a16:creationId xmlns:a16="http://schemas.microsoft.com/office/drawing/2014/main" id="{683C3C20-F088-419B-B3F7-717EDDCB39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71811"/>
            <a:ext cx="12192000" cy="1286189"/>
          </a:xfrm>
          <a:prstGeom prst="rect">
            <a:avLst/>
          </a:prstGeom>
        </p:spPr>
      </p:pic>
    </p:spTree>
    <p:extLst>
      <p:ext uri="{BB962C8B-B14F-4D97-AF65-F5344CB8AC3E}">
        <p14:creationId xmlns:p14="http://schemas.microsoft.com/office/powerpoint/2010/main" val="775932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F1E3C6-56B9-5347-A413-056B11D43E89}"/>
              </a:ext>
            </a:extLst>
          </p:cNvPr>
          <p:cNvSpPr txBox="1"/>
          <p:nvPr/>
        </p:nvSpPr>
        <p:spPr>
          <a:xfrm>
            <a:off x="739794" y="432979"/>
            <a:ext cx="99973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Your Universal Offer</a:t>
            </a:r>
          </a:p>
        </p:txBody>
      </p:sp>
      <p:sp>
        <p:nvSpPr>
          <p:cNvPr id="5" name="TextBox 4">
            <a:extLst>
              <a:ext uri="{FF2B5EF4-FFF2-40B4-BE49-F238E27FC236}">
                <a16:creationId xmlns:a16="http://schemas.microsoft.com/office/drawing/2014/main" id="{977E6E60-869D-41BF-A198-6013BD36F404}"/>
              </a:ext>
            </a:extLst>
          </p:cNvPr>
          <p:cNvSpPr txBox="1"/>
          <p:nvPr/>
        </p:nvSpPr>
        <p:spPr>
          <a:xfrm>
            <a:off x="837605" y="1412566"/>
            <a:ext cx="5025985" cy="4604915"/>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ea typeface="+mn-ea"/>
                <a:cs typeface="+mn-cs"/>
              </a:rPr>
              <a:t>How successful is your physical education offer? How do you know?</a:t>
            </a:r>
            <a:br>
              <a:rPr kumimoji="0" lang="en-GB" sz="2200" b="0" i="0" u="none" strike="noStrike" kern="1200" cap="none" spc="0" normalizeH="0" baseline="0" noProof="0" dirty="0">
                <a:ln>
                  <a:noFill/>
                </a:ln>
                <a:solidFill>
                  <a:prstClr val="black"/>
                </a:solidFill>
                <a:effectLst/>
                <a:uLnTx/>
                <a:uFillTx/>
                <a:ea typeface="+mn-ea"/>
                <a:cs typeface="+mn-cs"/>
              </a:rPr>
            </a:br>
            <a:endParaRPr kumimoji="0" lang="en-GB" sz="2200"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ea typeface="+mn-ea"/>
                <a:cs typeface="+mn-cs"/>
              </a:rPr>
              <a:t>How confident are your staff in delivering PE?</a:t>
            </a:r>
            <a:br>
              <a:rPr kumimoji="0" lang="en-GB" sz="2200" b="0" i="0" u="none" strike="noStrike" kern="1200" cap="none" spc="0" normalizeH="0" baseline="0" noProof="0" dirty="0">
                <a:ln>
                  <a:noFill/>
                </a:ln>
                <a:solidFill>
                  <a:prstClr val="black"/>
                </a:solidFill>
                <a:effectLst/>
                <a:uLnTx/>
                <a:uFillTx/>
                <a:ea typeface="+mn-ea"/>
                <a:cs typeface="+mn-cs"/>
              </a:rPr>
            </a:br>
            <a:endParaRPr kumimoji="0" lang="en-GB" sz="2200"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ea typeface="+mn-ea"/>
                <a:cs typeface="+mn-cs"/>
              </a:rPr>
              <a:t>What are the opportunities for all pupils to be active through the day?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ea typeface="+mn-ea"/>
              <a:cs typeface="+mn-cs"/>
            </a:endParaRPr>
          </a:p>
        </p:txBody>
      </p:sp>
      <p:sp>
        <p:nvSpPr>
          <p:cNvPr id="4" name="Rectangle: Top Corners One Rounded and One Snipped 3">
            <a:extLst>
              <a:ext uri="{FF2B5EF4-FFF2-40B4-BE49-F238E27FC236}">
                <a16:creationId xmlns:a16="http://schemas.microsoft.com/office/drawing/2014/main" id="{C7CEC3A2-D3E7-4283-9B72-DD34A19D39FF}"/>
              </a:ext>
            </a:extLst>
          </p:cNvPr>
          <p:cNvSpPr/>
          <p:nvPr/>
        </p:nvSpPr>
        <p:spPr>
          <a:xfrm>
            <a:off x="6736675" y="1933780"/>
            <a:ext cx="4617720" cy="3166110"/>
          </a:xfrm>
          <a:prstGeom prst="snipRoundRect">
            <a:avLst>
              <a:gd name="adj1" fmla="val 16667"/>
              <a:gd name="adj2" fmla="val 0"/>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70398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D5F9E9F-B443-EC4C-BBED-8936FF9F39A6}"/>
              </a:ext>
            </a:extLst>
          </p:cNvPr>
          <p:cNvSpPr txBox="1"/>
          <p:nvPr/>
        </p:nvSpPr>
        <p:spPr>
          <a:xfrm>
            <a:off x="2495982" y="252759"/>
            <a:ext cx="853824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31859D"/>
              </a:solidFill>
              <a:effectLst/>
              <a:uLnTx/>
              <a:uFillTx/>
              <a:latin typeface="Bebas Neue" panose="020B0606020202050201" pitchFamily="34" charset="77"/>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31859D"/>
              </a:solidFill>
              <a:effectLst/>
              <a:uLnTx/>
              <a:uFillTx/>
              <a:latin typeface="Bebas Neue" panose="020B0606020202050201" pitchFamily="34" charset="77"/>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BA9E57C6-9BC1-4E6F-A9BB-CF1DA3282342}"/>
              </a:ext>
            </a:extLst>
          </p:cNvPr>
          <p:cNvSpPr txBox="1"/>
          <p:nvPr/>
        </p:nvSpPr>
        <p:spPr>
          <a:xfrm>
            <a:off x="754380" y="606786"/>
            <a:ext cx="875966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How can I practically maximise benefits in the school day and week?</a:t>
            </a:r>
          </a:p>
        </p:txBody>
      </p:sp>
      <p:sp>
        <p:nvSpPr>
          <p:cNvPr id="5" name="TextBox 4">
            <a:extLst>
              <a:ext uri="{FF2B5EF4-FFF2-40B4-BE49-F238E27FC236}">
                <a16:creationId xmlns:a16="http://schemas.microsoft.com/office/drawing/2014/main" id="{38FD0C25-79B1-4C32-9A8F-B09DB6C0AE76}"/>
              </a:ext>
            </a:extLst>
          </p:cNvPr>
          <p:cNvSpPr txBox="1"/>
          <p:nvPr/>
        </p:nvSpPr>
        <p:spPr>
          <a:xfrm>
            <a:off x="835152" y="1885679"/>
            <a:ext cx="9894644" cy="471956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1000"/>
              </a:spcBef>
              <a:spcAft>
                <a:spcPts val="0"/>
              </a:spcAft>
              <a:buClrTx/>
              <a:buSzTx/>
              <a:buFontTx/>
              <a:buNone/>
              <a:tabLst>
                <a:tab pos="457200" algn="l"/>
              </a:tabLst>
              <a:defRPr/>
            </a:pPr>
            <a:r>
              <a:rPr kumimoji="0" lang="en-GB" sz="2200" b="0" i="0" u="none" strike="noStrike" kern="1200" cap="none" spc="0" normalizeH="0" baseline="0" noProof="0" dirty="0">
                <a:ln>
                  <a:noFill/>
                </a:ln>
                <a:effectLst/>
                <a:uLnTx/>
                <a:uFillTx/>
                <a:ea typeface="+mn-ea"/>
                <a:cs typeface="+mn-cs"/>
              </a:rPr>
              <a:t>Put physical activity where it can benefit most:</a:t>
            </a:r>
          </a:p>
          <a:p>
            <a:pPr marL="800100" marR="0" lvl="1" indent="-342900" algn="l" defTabSz="914400" rtl="0" eaLnBrk="1" fontAlgn="auto" latinLnBrk="0" hangingPunct="1">
              <a:lnSpc>
                <a:spcPct val="107000"/>
              </a:lnSpc>
              <a:spcBef>
                <a:spcPts val="1000"/>
              </a:spcBef>
              <a:spcAft>
                <a:spcPts val="0"/>
              </a:spcAft>
              <a:buClrTx/>
              <a:buSzTx/>
              <a:buFont typeface="Symbol" panose="05050102010706020507" pitchFamily="18" charset="2"/>
              <a:buChar char=""/>
              <a:tabLst>
                <a:tab pos="457200" algn="l"/>
              </a:tabLst>
              <a:defRPr/>
            </a:pPr>
            <a:r>
              <a:rPr kumimoji="0" lang="en-GB" sz="2200" b="0" i="0" u="none" strike="noStrike" kern="1200" cap="none" spc="0" normalizeH="0" baseline="0" noProof="0" dirty="0">
                <a:ln>
                  <a:noFill/>
                </a:ln>
                <a:effectLst/>
                <a:uLnTx/>
                <a:uFillTx/>
                <a:ea typeface="+mn-ea"/>
                <a:cs typeface="+mn-cs"/>
              </a:rPr>
              <a:t>At challenging times of the day</a:t>
            </a:r>
          </a:p>
          <a:p>
            <a:pPr marL="800100" marR="0" lvl="1" indent="-342900" algn="l" defTabSz="914400" rtl="0" eaLnBrk="1" fontAlgn="auto" latinLnBrk="0" hangingPunct="1">
              <a:lnSpc>
                <a:spcPct val="107000"/>
              </a:lnSpc>
              <a:spcBef>
                <a:spcPts val="1000"/>
              </a:spcBef>
              <a:spcAft>
                <a:spcPts val="0"/>
              </a:spcAft>
              <a:buClrTx/>
              <a:buSzTx/>
              <a:buFont typeface="Symbol" panose="05050102010706020507" pitchFamily="18" charset="2"/>
              <a:buChar char=""/>
              <a:tabLst>
                <a:tab pos="457200" algn="l"/>
              </a:tabLst>
              <a:defRPr/>
            </a:pPr>
            <a:r>
              <a:rPr kumimoji="0" lang="en-GB" sz="2200" b="0" i="0" u="none" strike="noStrike" kern="1200" cap="none" spc="0" normalizeH="0" baseline="0" noProof="0" dirty="0">
                <a:ln>
                  <a:noFill/>
                </a:ln>
                <a:effectLst/>
                <a:uLnTx/>
                <a:uFillTx/>
                <a:ea typeface="+mn-ea"/>
                <a:cs typeface="+mn-cs"/>
              </a:rPr>
              <a:t>During priority subjects</a:t>
            </a:r>
          </a:p>
          <a:p>
            <a:pPr marL="800100" marR="0" lvl="1" indent="-342900" algn="l" defTabSz="914400" rtl="0" eaLnBrk="1" fontAlgn="auto" latinLnBrk="0" hangingPunct="1">
              <a:lnSpc>
                <a:spcPct val="107000"/>
              </a:lnSpc>
              <a:spcBef>
                <a:spcPts val="1000"/>
              </a:spcBef>
              <a:spcAft>
                <a:spcPts val="0"/>
              </a:spcAft>
              <a:buClrTx/>
              <a:buSzTx/>
              <a:buFont typeface="Symbol" panose="05050102010706020507" pitchFamily="18" charset="2"/>
              <a:buChar char=""/>
              <a:tabLst>
                <a:tab pos="457200" algn="l"/>
              </a:tabLst>
              <a:defRPr/>
            </a:pPr>
            <a:r>
              <a:rPr kumimoji="0" lang="en-GB" sz="2200" b="0" i="0" u="none" strike="noStrike" kern="1200" cap="none" spc="0" normalizeH="0" baseline="0" noProof="0" dirty="0">
                <a:ln>
                  <a:noFill/>
                </a:ln>
                <a:effectLst/>
                <a:uLnTx/>
                <a:uFillTx/>
                <a:ea typeface="+mn-ea"/>
                <a:cs typeface="+mn-cs"/>
              </a:rPr>
              <a:t>Active breaks</a:t>
            </a:r>
          </a:p>
          <a:p>
            <a:pPr marL="800100" marR="0" lvl="1" indent="-342900" algn="l" defTabSz="914400" rtl="0" eaLnBrk="1" fontAlgn="auto" latinLnBrk="0" hangingPunct="1">
              <a:lnSpc>
                <a:spcPct val="107000"/>
              </a:lnSpc>
              <a:spcBef>
                <a:spcPts val="1000"/>
              </a:spcBef>
              <a:spcAft>
                <a:spcPts val="0"/>
              </a:spcAft>
              <a:buClrTx/>
              <a:buSzTx/>
              <a:buFont typeface="Symbol" panose="05050102010706020507" pitchFamily="18" charset="2"/>
              <a:buChar char=""/>
              <a:tabLst>
                <a:tab pos="457200" algn="l"/>
              </a:tabLst>
              <a:defRPr/>
            </a:pPr>
            <a:r>
              <a:rPr kumimoji="0" lang="en-GB" sz="2200" b="0" i="0" u="none" strike="noStrike" kern="1200" cap="none" spc="0" normalizeH="0" baseline="0" noProof="0" dirty="0">
                <a:ln>
                  <a:noFill/>
                </a:ln>
                <a:effectLst/>
                <a:uLnTx/>
                <a:uFillTx/>
                <a:ea typeface="+mn-ea"/>
                <a:cs typeface="+mn-cs"/>
              </a:rPr>
              <a:t>For targeted young people</a:t>
            </a:r>
          </a:p>
          <a:p>
            <a:pPr marL="800100" marR="0" lvl="1" indent="-342900" algn="l" defTabSz="914400" rtl="0" eaLnBrk="1" fontAlgn="auto" latinLnBrk="0" hangingPunct="1">
              <a:lnSpc>
                <a:spcPct val="107000"/>
              </a:lnSpc>
              <a:spcBef>
                <a:spcPts val="1000"/>
              </a:spcBef>
              <a:spcAft>
                <a:spcPts val="0"/>
              </a:spcAft>
              <a:buClrTx/>
              <a:buSzTx/>
              <a:buFont typeface="Symbol" panose="05050102010706020507" pitchFamily="18" charset="2"/>
              <a:buChar char=""/>
              <a:tabLst>
                <a:tab pos="457200" algn="l"/>
              </a:tabLst>
              <a:defRPr/>
            </a:pPr>
            <a:r>
              <a:rPr kumimoji="0" lang="en-GB" sz="2200" b="0" i="0" u="none" strike="noStrike" kern="1200" cap="none" spc="0" normalizeH="0" baseline="0" noProof="0" dirty="0">
                <a:ln>
                  <a:noFill/>
                </a:ln>
                <a:effectLst/>
                <a:uLnTx/>
                <a:uFillTx/>
                <a:ea typeface="+mn-ea"/>
                <a:cs typeface="+mn-cs"/>
              </a:rPr>
              <a:t>At a difficult time of year</a:t>
            </a:r>
          </a:p>
          <a:p>
            <a:pPr marL="800100" marR="0" lvl="1" indent="-342900" algn="l" defTabSz="914400" rtl="0" eaLnBrk="1" fontAlgn="auto" latinLnBrk="0" hangingPunct="1">
              <a:lnSpc>
                <a:spcPct val="107000"/>
              </a:lnSpc>
              <a:spcBef>
                <a:spcPts val="1000"/>
              </a:spcBef>
              <a:spcAft>
                <a:spcPts val="0"/>
              </a:spcAft>
              <a:buClrTx/>
              <a:buSzTx/>
              <a:buFont typeface="Symbol" panose="05050102010706020507" pitchFamily="18" charset="2"/>
              <a:buChar char=""/>
              <a:tabLst>
                <a:tab pos="457200" algn="l"/>
              </a:tabLst>
              <a:defRPr/>
            </a:pPr>
            <a:r>
              <a:rPr kumimoji="0" lang="en-GB" sz="2200" b="0" i="0" u="none" strike="noStrike" kern="1200" cap="none" spc="0" normalizeH="0" baseline="0" noProof="0" dirty="0">
                <a:ln>
                  <a:noFill/>
                </a:ln>
                <a:effectLst/>
                <a:uLnTx/>
                <a:uFillTx/>
                <a:ea typeface="+mn-ea"/>
                <a:cs typeface="+mn-cs"/>
              </a:rPr>
              <a:t>Timetabling</a:t>
            </a:r>
            <a:br>
              <a:rPr kumimoji="0" lang="en-GB" sz="2200" b="0" i="0" u="none" strike="noStrike" kern="1200" cap="none" spc="0" normalizeH="0" baseline="0" noProof="0" dirty="0">
                <a:ln>
                  <a:noFill/>
                </a:ln>
                <a:effectLst/>
                <a:uLnTx/>
                <a:uFillTx/>
                <a:ea typeface="+mn-ea"/>
                <a:cs typeface="+mn-cs"/>
              </a:rPr>
            </a:br>
            <a:endParaRPr kumimoji="0" lang="en-GB" sz="2200" b="0" i="0" u="none" strike="noStrike" kern="1200" cap="none" spc="0" normalizeH="0" baseline="0" noProof="0" dirty="0">
              <a:ln>
                <a:noFill/>
              </a:ln>
              <a:effectLst/>
              <a:uLnTx/>
              <a:uFillTx/>
              <a:ea typeface="+mn-ea"/>
              <a:cs typeface="+mn-cs"/>
            </a:endParaRPr>
          </a:p>
          <a:p>
            <a:pPr marL="0" marR="0" lvl="0" indent="0" algn="l" defTabSz="914400" rtl="0" eaLnBrk="1" fontAlgn="auto" latinLnBrk="0" hangingPunct="1">
              <a:lnSpc>
                <a:spcPct val="107000"/>
              </a:lnSpc>
              <a:spcBef>
                <a:spcPts val="1000"/>
              </a:spcBef>
              <a:spcAft>
                <a:spcPts val="0"/>
              </a:spcAft>
              <a:buClrTx/>
              <a:buSzTx/>
              <a:buFontTx/>
              <a:buNone/>
              <a:tabLst>
                <a:tab pos="457200" algn="l"/>
              </a:tabLst>
              <a:defRPr/>
            </a:pPr>
            <a:r>
              <a:rPr kumimoji="0" lang="en-GB" sz="2200" b="0" i="0" u="none" strike="noStrike" kern="1200" cap="none" spc="0" normalizeH="0" baseline="0" noProof="0" dirty="0">
                <a:ln>
                  <a:noFill/>
                </a:ln>
                <a:effectLst/>
                <a:uLnTx/>
                <a:uFillTx/>
                <a:ea typeface="+mn-ea"/>
                <a:cs typeface="+mn-cs"/>
              </a:rPr>
              <a:t>Support young people into community activity</a:t>
            </a:r>
          </a:p>
          <a:p>
            <a:pPr marR="0" lvl="1" algn="l" defTabSz="914400" rtl="0" eaLnBrk="1" fontAlgn="auto" latinLnBrk="0" hangingPunct="1">
              <a:lnSpc>
                <a:spcPct val="107000"/>
              </a:lnSpc>
              <a:spcBef>
                <a:spcPts val="1000"/>
              </a:spcBef>
              <a:spcAft>
                <a:spcPts val="0"/>
              </a:spcAft>
              <a:buClrTx/>
              <a:buSzTx/>
              <a:tabLst>
                <a:tab pos="457200" algn="l"/>
              </a:tabLst>
              <a:defRPr/>
            </a:pPr>
            <a:endParaRPr kumimoji="0" lang="en-GB" sz="2200" b="0" i="0" u="none" strike="noStrike" kern="1200" cap="none" spc="0" normalizeH="0" baseline="0" noProof="0" dirty="0">
              <a:ln>
                <a:noFill/>
              </a:ln>
              <a:effectLst/>
              <a:uLnTx/>
              <a:uFillTx/>
              <a:ea typeface="+mn-ea"/>
              <a:cs typeface="+mn-cs"/>
            </a:endParaRPr>
          </a:p>
        </p:txBody>
      </p:sp>
      <p:pic>
        <p:nvPicPr>
          <p:cNvPr id="6" name="Picture 5" descr="A picture containing grass, outdoor, tree, person&#10;&#10;Description automatically generated">
            <a:extLst>
              <a:ext uri="{FF2B5EF4-FFF2-40B4-BE49-F238E27FC236}">
                <a16:creationId xmlns:a16="http://schemas.microsoft.com/office/drawing/2014/main" id="{32A567CB-182C-4898-801B-30808E93EA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38814" y="2180619"/>
            <a:ext cx="3318034" cy="3471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5068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024EF6-8CE6-44F3-B3FC-6D75E98154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45"/>
          <a:stretch/>
        </p:blipFill>
        <p:spPr>
          <a:xfrm>
            <a:off x="631763" y="1852651"/>
            <a:ext cx="8283637" cy="4483319"/>
          </a:xfrm>
          <a:prstGeom prst="rect">
            <a:avLst/>
          </a:prstGeom>
        </p:spPr>
      </p:pic>
      <p:sp>
        <p:nvSpPr>
          <p:cNvPr id="6" name="TextBox 5">
            <a:extLst>
              <a:ext uri="{FF2B5EF4-FFF2-40B4-BE49-F238E27FC236}">
                <a16:creationId xmlns:a16="http://schemas.microsoft.com/office/drawing/2014/main" id="{18A08BB8-6564-4D47-B572-4BCB216E467F}"/>
              </a:ext>
            </a:extLst>
          </p:cNvPr>
          <p:cNvSpPr txBox="1"/>
          <p:nvPr/>
        </p:nvSpPr>
        <p:spPr>
          <a:xfrm>
            <a:off x="614636" y="313769"/>
            <a:ext cx="914658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The benefits of physical activity</a:t>
            </a:r>
          </a:p>
        </p:txBody>
      </p:sp>
      <p:sp>
        <p:nvSpPr>
          <p:cNvPr id="7" name="Text Placeholder 3">
            <a:extLst>
              <a:ext uri="{FF2B5EF4-FFF2-40B4-BE49-F238E27FC236}">
                <a16:creationId xmlns:a16="http://schemas.microsoft.com/office/drawing/2014/main" id="{DF572E25-1754-44C1-B0AF-D62B9EBA3756}"/>
              </a:ext>
            </a:extLst>
          </p:cNvPr>
          <p:cNvSpPr txBox="1">
            <a:spLocks/>
          </p:cNvSpPr>
          <p:nvPr/>
        </p:nvSpPr>
        <p:spPr>
          <a:xfrm>
            <a:off x="667385" y="1128931"/>
            <a:ext cx="8270875" cy="539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Mental health and emotional wellbeing</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089284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F5E5C9-B661-415A-B911-BF42A5318C0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sz="4000" dirty="0">
                <a:ea typeface="Open Sans" panose="020B0604020202020204" charset="0"/>
                <a:cs typeface="Open Sans" panose="020B0604020202020204" charset="0"/>
              </a:rPr>
              <a:t>Who are your target groups? - Engaging the disengaged</a:t>
            </a:r>
            <a:endParaRPr lang="en-GB" altLang="en-US" sz="3600" dirty="0"/>
          </a:p>
        </p:txBody>
      </p:sp>
      <p:sp>
        <p:nvSpPr>
          <p:cNvPr id="5" name="Content Placeholder 4">
            <a:extLst>
              <a:ext uri="{FF2B5EF4-FFF2-40B4-BE49-F238E27FC236}">
                <a16:creationId xmlns:a16="http://schemas.microsoft.com/office/drawing/2014/main" id="{8BA5C7E5-C2FB-4E3E-81AB-1EE24E3BC6CE}"/>
              </a:ext>
            </a:extLst>
          </p:cNvPr>
          <p:cNvSpPr>
            <a:spLocks noGrp="1"/>
          </p:cNvSpPr>
          <p:nvPr>
            <p:ph idx="1"/>
          </p:nvPr>
        </p:nvSpPr>
        <p:spPr>
          <a:xfrm>
            <a:off x="5183188" y="987425"/>
            <a:ext cx="6532562" cy="4873625"/>
          </a:xfrm>
        </p:spPr>
        <p:txBody>
          <a:bodyPr>
            <a:normAutofit fontScale="92500"/>
          </a:bodyPr>
          <a:lstStyle/>
          <a:p>
            <a:pPr>
              <a:lnSpc>
                <a:spcPct val="150000"/>
              </a:lnSpc>
              <a:defRPr/>
            </a:pPr>
            <a:endParaRPr lang="en-GB" altLang="en-US" sz="2400" dirty="0">
              <a:ea typeface="Open Sans" panose="020B0604020202020204" charset="0"/>
              <a:cs typeface="Open Sans" panose="020B0604020202020204" charset="0"/>
            </a:endParaRPr>
          </a:p>
          <a:p>
            <a:pPr>
              <a:lnSpc>
                <a:spcPct val="150000"/>
              </a:lnSpc>
              <a:defRPr/>
            </a:pPr>
            <a:r>
              <a:rPr lang="en-GB" altLang="en-US" sz="2400" dirty="0">
                <a:ea typeface="Open Sans" panose="020B0604020202020204" charset="0"/>
                <a:cs typeface="Open Sans" panose="020B0604020202020204" charset="0"/>
              </a:rPr>
              <a:t>Identify who they are </a:t>
            </a:r>
          </a:p>
          <a:p>
            <a:pPr>
              <a:lnSpc>
                <a:spcPct val="150000"/>
              </a:lnSpc>
              <a:defRPr/>
            </a:pPr>
            <a:r>
              <a:rPr lang="en-GB" altLang="en-US" sz="2400" dirty="0">
                <a:ea typeface="Open Sans" panose="020B0604020202020204" charset="0"/>
                <a:cs typeface="Open Sans" panose="020B0604020202020204" charset="0"/>
              </a:rPr>
              <a:t>Ask them what they’d like to do</a:t>
            </a:r>
          </a:p>
          <a:p>
            <a:pPr>
              <a:lnSpc>
                <a:spcPct val="150000"/>
              </a:lnSpc>
              <a:defRPr/>
            </a:pPr>
            <a:r>
              <a:rPr lang="en-GB" altLang="en-US" sz="2400" dirty="0">
                <a:ea typeface="Open Sans" panose="020B0604020202020204" charset="0"/>
                <a:cs typeface="Open Sans" panose="020B0604020202020204" charset="0"/>
              </a:rPr>
              <a:t>Understand their barriers – often competition, judgement, ability, prior experience</a:t>
            </a:r>
          </a:p>
          <a:p>
            <a:pPr>
              <a:lnSpc>
                <a:spcPct val="150000"/>
              </a:lnSpc>
              <a:defRPr/>
            </a:pPr>
            <a:r>
              <a:rPr lang="en-GB" altLang="en-US" sz="2400" dirty="0">
                <a:ea typeface="Open Sans" panose="020B0604020202020204" charset="0"/>
                <a:cs typeface="Open Sans" panose="020B0604020202020204" charset="0"/>
              </a:rPr>
              <a:t>Health by stealth – active lessons/active travel</a:t>
            </a:r>
          </a:p>
          <a:p>
            <a:pPr>
              <a:lnSpc>
                <a:spcPct val="150000"/>
              </a:lnSpc>
              <a:defRPr/>
            </a:pPr>
            <a:r>
              <a:rPr lang="en-GB" altLang="en-US" sz="2400" dirty="0">
                <a:ea typeface="Open Sans" panose="020B0604020202020204" charset="0"/>
                <a:cs typeface="Open Sans" panose="020B0604020202020204" charset="0"/>
              </a:rPr>
              <a:t>Think of ‘physical activity’ in the loosest sense</a:t>
            </a:r>
          </a:p>
          <a:p>
            <a:pPr marL="0" indent="0">
              <a:buNone/>
            </a:pPr>
            <a:endParaRPr lang="en-GB" dirty="0"/>
          </a:p>
        </p:txBody>
      </p:sp>
      <p:sp>
        <p:nvSpPr>
          <p:cNvPr id="6" name="Rectangle: Top Corners One Rounded and One Snipped 5">
            <a:extLst>
              <a:ext uri="{FF2B5EF4-FFF2-40B4-BE49-F238E27FC236}">
                <a16:creationId xmlns:a16="http://schemas.microsoft.com/office/drawing/2014/main" id="{E73E8B12-0970-4E44-818E-240F6F279B3B}"/>
              </a:ext>
            </a:extLst>
          </p:cNvPr>
          <p:cNvSpPr/>
          <p:nvPr/>
        </p:nvSpPr>
        <p:spPr>
          <a:xfrm>
            <a:off x="679768" y="3120390"/>
            <a:ext cx="3932236" cy="2583180"/>
          </a:xfrm>
          <a:prstGeom prst="snipRoundRect">
            <a:avLst>
              <a:gd name="adj1" fmla="val 16667"/>
              <a:gd name="adj2" fmla="val 0"/>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21144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F5E5C9-B661-415A-B911-BF42A5318C02}"/>
              </a:ext>
            </a:extLst>
          </p:cNvPr>
          <p:cNvSpPr>
            <a:spLocks noGrp="1"/>
          </p:cNvSpPr>
          <p:nvPr>
            <p:ph type="title"/>
          </p:nvPr>
        </p:nvSpPr>
        <p:spPr bwMode="auto">
          <a:xfrm>
            <a:off x="836676" y="560070"/>
            <a:ext cx="6449568" cy="85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a:r>
              <a:rPr lang="en-GB" altLang="en-US" sz="4000" dirty="0">
                <a:ea typeface="Open Sans" panose="020B0604020202020204" charset="0"/>
                <a:cs typeface="Open Sans" panose="020B0604020202020204" charset="0"/>
              </a:rPr>
              <a:t>Engaging the disengaged</a:t>
            </a:r>
            <a:endParaRPr lang="en-GB" altLang="en-US" sz="4000" dirty="0"/>
          </a:p>
        </p:txBody>
      </p:sp>
      <p:sp>
        <p:nvSpPr>
          <p:cNvPr id="5" name="Content Placeholder 4">
            <a:extLst>
              <a:ext uri="{FF2B5EF4-FFF2-40B4-BE49-F238E27FC236}">
                <a16:creationId xmlns:a16="http://schemas.microsoft.com/office/drawing/2014/main" id="{8BA5C7E5-C2FB-4E3E-81AB-1EE24E3BC6CE}"/>
              </a:ext>
            </a:extLst>
          </p:cNvPr>
          <p:cNvSpPr>
            <a:spLocks noGrp="1"/>
          </p:cNvSpPr>
          <p:nvPr>
            <p:ph idx="1"/>
          </p:nvPr>
        </p:nvSpPr>
        <p:spPr>
          <a:xfrm>
            <a:off x="1042416" y="1631315"/>
            <a:ext cx="9713214" cy="4351338"/>
          </a:xfrm>
        </p:spPr>
        <p:txBody>
          <a:bodyPr>
            <a:normAutofit/>
          </a:bodyPr>
          <a:lstStyle/>
          <a:p>
            <a:pPr>
              <a:lnSpc>
                <a:spcPct val="150000"/>
              </a:lnSpc>
            </a:pPr>
            <a:r>
              <a:rPr lang="en-GB" sz="2400" dirty="0">
                <a:ea typeface="Open Sans" panose="020B0604020202020204" charset="0"/>
                <a:cs typeface="Open Sans" panose="020B0604020202020204" charset="0"/>
              </a:rPr>
              <a:t>Role modelling: “children are great imitators, give them something great to imitate”</a:t>
            </a:r>
          </a:p>
          <a:p>
            <a:pPr>
              <a:lnSpc>
                <a:spcPct val="150000"/>
              </a:lnSpc>
              <a:defRPr/>
            </a:pPr>
            <a:r>
              <a:rPr lang="en-GB" altLang="en-US" sz="2400" dirty="0">
                <a:ea typeface="Open Sans" panose="020B0604020202020204" charset="0"/>
                <a:cs typeface="Open Sans" panose="020B0604020202020204" charset="0"/>
              </a:rPr>
              <a:t>Engage with families</a:t>
            </a:r>
          </a:p>
          <a:p>
            <a:pPr>
              <a:lnSpc>
                <a:spcPct val="150000"/>
              </a:lnSpc>
              <a:defRPr/>
            </a:pPr>
            <a:r>
              <a:rPr lang="en-GB" altLang="en-US" sz="2400" dirty="0">
                <a:ea typeface="Open Sans" panose="020B0604020202020204" charset="0"/>
                <a:cs typeface="Open Sans" panose="020B0604020202020204" charset="0"/>
              </a:rPr>
              <a:t>Think outside the box to overcome the barriers</a:t>
            </a:r>
          </a:p>
          <a:p>
            <a:pPr>
              <a:lnSpc>
                <a:spcPct val="150000"/>
              </a:lnSpc>
              <a:defRPr/>
            </a:pPr>
            <a:r>
              <a:rPr lang="en-GB" sz="2400" dirty="0">
                <a:ea typeface="Open Sans" panose="020B0604020202020204" charset="0"/>
                <a:cs typeface="Open Sans" panose="020B0604020202020204" charset="0"/>
              </a:rPr>
              <a:t>Physical activity can be preventative – whole school physical activity can benefit all</a:t>
            </a:r>
          </a:p>
          <a:p>
            <a:endParaRPr lang="en-GB" dirty="0"/>
          </a:p>
        </p:txBody>
      </p:sp>
      <p:pic>
        <p:nvPicPr>
          <p:cNvPr id="3" name="Picture 2">
            <a:extLst>
              <a:ext uri="{FF2B5EF4-FFF2-40B4-BE49-F238E27FC236}">
                <a16:creationId xmlns:a16="http://schemas.microsoft.com/office/drawing/2014/main" id="{43FBA8AA-BC04-49AF-87AB-511F4956E4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56728"/>
            <a:ext cx="12192000" cy="1286189"/>
          </a:xfrm>
          <a:prstGeom prst="rect">
            <a:avLst/>
          </a:prstGeom>
        </p:spPr>
      </p:pic>
    </p:spTree>
    <p:extLst>
      <p:ext uri="{BB962C8B-B14F-4D97-AF65-F5344CB8AC3E}">
        <p14:creationId xmlns:p14="http://schemas.microsoft.com/office/powerpoint/2010/main" val="3171184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481D321-E5CD-4636-B30A-8DEFE1C414D9}"/>
              </a:ext>
            </a:extLst>
          </p:cNvPr>
          <p:cNvSpPr>
            <a:spLocks noGrp="1"/>
          </p:cNvSpPr>
          <p:nvPr>
            <p:ph idx="4294967295"/>
          </p:nvPr>
        </p:nvSpPr>
        <p:spPr>
          <a:xfrm>
            <a:off x="1676400" y="2506663"/>
            <a:ext cx="10515600" cy="4351337"/>
          </a:xfrm>
        </p:spPr>
        <p:txBody>
          <a:bodyPr/>
          <a:lstStyle/>
          <a:p>
            <a:pPr marL="0" indent="0">
              <a:buNone/>
            </a:pPr>
            <a:r>
              <a:rPr lang="en-GB" dirty="0"/>
              <a:t> </a:t>
            </a:r>
          </a:p>
        </p:txBody>
      </p:sp>
      <p:sp>
        <p:nvSpPr>
          <p:cNvPr id="2" name="TextBox 1">
            <a:extLst>
              <a:ext uri="{FF2B5EF4-FFF2-40B4-BE49-F238E27FC236}">
                <a16:creationId xmlns:a16="http://schemas.microsoft.com/office/drawing/2014/main" id="{AE15CA51-4B4A-4A31-AFCF-77581D17EB5C}"/>
              </a:ext>
            </a:extLst>
          </p:cNvPr>
          <p:cNvSpPr txBox="1"/>
          <p:nvPr/>
        </p:nvSpPr>
        <p:spPr>
          <a:xfrm>
            <a:off x="935674" y="1602859"/>
            <a:ext cx="6749096" cy="3652282"/>
          </a:xfrm>
          <a:prstGeom prst="rect">
            <a:avLst/>
          </a:prstGeom>
          <a:noFill/>
        </p:spPr>
        <p:txBody>
          <a:bodyPr wrap="square" rtlCol="0">
            <a:spAutoFit/>
          </a:body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ea typeface="+mn-ea"/>
                <a:cs typeface="+mn-cs"/>
              </a:rPr>
              <a:t>5 key indicators</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ea typeface="+mn-ea"/>
                <a:cs typeface="+mn-cs"/>
              </a:rPr>
              <a:t>Stick to grant conditions</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ea typeface="+mn-ea"/>
                <a:cs typeface="+mn-cs"/>
              </a:rPr>
              <a:t>Time spent on this can come from the funding</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ea typeface="+mn-ea"/>
                <a:cs typeface="+mn-cs"/>
              </a:rPr>
              <a:t>Monitor effectiveness</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ea typeface="+mn-ea"/>
                <a:cs typeface="+mn-cs"/>
              </a:rPr>
              <a:t>It’s an on-going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ea typeface="+mn-ea"/>
              <a:cs typeface="+mn-cs"/>
            </a:endParaRPr>
          </a:p>
        </p:txBody>
      </p:sp>
      <p:sp>
        <p:nvSpPr>
          <p:cNvPr id="4" name="Rectangle 3">
            <a:extLst>
              <a:ext uri="{FF2B5EF4-FFF2-40B4-BE49-F238E27FC236}">
                <a16:creationId xmlns:a16="http://schemas.microsoft.com/office/drawing/2014/main" id="{BCB12F06-86BF-4B26-96EA-243C678C4444}"/>
              </a:ext>
            </a:extLst>
          </p:cNvPr>
          <p:cNvSpPr/>
          <p:nvPr/>
        </p:nvSpPr>
        <p:spPr>
          <a:xfrm>
            <a:off x="812168" y="661747"/>
            <a:ext cx="6872602" cy="654410"/>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effectLst/>
                <a:uLnTx/>
                <a:uFillTx/>
                <a:latin typeface="+mj-lt"/>
                <a:ea typeface="+mn-ea"/>
                <a:cs typeface="+mn-cs"/>
              </a:rPr>
              <a:t>Reminders</a:t>
            </a:r>
          </a:p>
        </p:txBody>
      </p:sp>
      <p:pic>
        <p:nvPicPr>
          <p:cNvPr id="12" name="Picture 11">
            <a:extLst>
              <a:ext uri="{FF2B5EF4-FFF2-40B4-BE49-F238E27FC236}">
                <a16:creationId xmlns:a16="http://schemas.microsoft.com/office/drawing/2014/main" id="{7548F0E1-45AB-42B9-8F60-DAEF8F67709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174094" y="1019175"/>
            <a:ext cx="3082231" cy="4621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01168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66388-74DE-4B82-AB4B-EF6598CCDF5E}"/>
              </a:ext>
            </a:extLst>
          </p:cNvPr>
          <p:cNvSpPr>
            <a:spLocks noGrp="1"/>
          </p:cNvSpPr>
          <p:nvPr>
            <p:ph type="title"/>
          </p:nvPr>
        </p:nvSpPr>
        <p:spPr/>
        <p:txBody>
          <a:bodyPr>
            <a:normAutofit/>
          </a:bodyPr>
          <a:lstStyle/>
          <a:p>
            <a:r>
              <a:rPr lang="en-GB" sz="4000" dirty="0"/>
              <a:t>Considerations</a:t>
            </a:r>
          </a:p>
        </p:txBody>
      </p:sp>
      <p:sp>
        <p:nvSpPr>
          <p:cNvPr id="6" name="Text Placeholder 5">
            <a:extLst>
              <a:ext uri="{FF2B5EF4-FFF2-40B4-BE49-F238E27FC236}">
                <a16:creationId xmlns:a16="http://schemas.microsoft.com/office/drawing/2014/main" id="{E129B567-B816-47AC-AA97-3322AACF3811}"/>
              </a:ext>
            </a:extLst>
          </p:cNvPr>
          <p:cNvSpPr>
            <a:spLocks noGrp="1"/>
          </p:cNvSpPr>
          <p:nvPr>
            <p:ph type="body" sz="half" idx="2"/>
          </p:nvPr>
        </p:nvSpPr>
        <p:spPr>
          <a:xfrm>
            <a:off x="836612" y="2240280"/>
            <a:ext cx="4989512" cy="3811588"/>
          </a:xfrm>
        </p:spPr>
        <p:txBody>
          <a:bodyPr>
            <a:normAutofit/>
          </a:bodyPr>
          <a:lstStyle/>
          <a:p>
            <a:pPr lvl="0">
              <a:lnSpc>
                <a:spcPct val="100000"/>
              </a:lnSpc>
              <a:spcBef>
                <a:spcPts val="0"/>
              </a:spcBef>
              <a:defRPr/>
            </a:pPr>
            <a:r>
              <a:rPr lang="en-GB" sz="2000" dirty="0">
                <a:ea typeface="Open Sans" panose="020B0604020202020204" charset="0"/>
                <a:cs typeface="Open Sans" panose="020B0604020202020204" charset="0"/>
              </a:rPr>
              <a:t>If you intend to use your Premium for:</a:t>
            </a:r>
          </a:p>
          <a:p>
            <a:pPr lvl="0">
              <a:lnSpc>
                <a:spcPct val="100000"/>
              </a:lnSpc>
              <a:spcBef>
                <a:spcPts val="0"/>
              </a:spcBef>
              <a:defRPr/>
            </a:pPr>
            <a:endParaRPr lang="en-GB" sz="2000" dirty="0">
              <a:ea typeface="Open Sans" panose="020B0604020202020204" charset="0"/>
              <a:cs typeface="Open Sans" panose="020B0604020202020204" charset="0"/>
            </a:endParaRPr>
          </a:p>
          <a:p>
            <a:pPr marL="342900" lvl="0" indent="-342900">
              <a:lnSpc>
                <a:spcPct val="100000"/>
              </a:lnSpc>
              <a:spcBef>
                <a:spcPts val="0"/>
              </a:spcBef>
              <a:buFont typeface="Arial" panose="020B0604020202020204" pitchFamily="34" charset="0"/>
              <a:buChar char="•"/>
              <a:defRPr/>
            </a:pPr>
            <a:r>
              <a:rPr lang="en-GB" sz="2000" dirty="0">
                <a:ea typeface="Open Sans" panose="020B0604020202020204" charset="0"/>
                <a:cs typeface="Open Sans" panose="020B0604020202020204" charset="0"/>
              </a:rPr>
              <a:t>Staff CPD </a:t>
            </a:r>
          </a:p>
          <a:p>
            <a:pPr marL="342900" lvl="0" indent="-342900">
              <a:lnSpc>
                <a:spcPct val="100000"/>
              </a:lnSpc>
              <a:spcBef>
                <a:spcPts val="0"/>
              </a:spcBef>
              <a:buFont typeface="Arial" panose="020B0604020202020204" pitchFamily="34" charset="0"/>
              <a:buChar char="•"/>
              <a:defRPr/>
            </a:pPr>
            <a:endParaRPr lang="en-GB" sz="2000" dirty="0">
              <a:ea typeface="Open Sans" panose="020B0604020202020204" charset="0"/>
              <a:cs typeface="Open Sans" panose="020B0604020202020204" charset="0"/>
            </a:endParaRPr>
          </a:p>
          <a:p>
            <a:pPr marL="285750" lvl="0" indent="-285750">
              <a:lnSpc>
                <a:spcPct val="100000"/>
              </a:lnSpc>
              <a:spcBef>
                <a:spcPts val="0"/>
              </a:spcBef>
              <a:buFont typeface="Arial" panose="020B0604020202020204" pitchFamily="34" charset="0"/>
              <a:buChar char="•"/>
              <a:defRPr/>
            </a:pPr>
            <a:r>
              <a:rPr lang="en-GB" sz="2000" dirty="0">
                <a:ea typeface="Open Sans" panose="020B0604020202020204" charset="0"/>
                <a:cs typeface="Open Sans" panose="020B0604020202020204" charset="0"/>
              </a:rPr>
              <a:t>External Providers</a:t>
            </a:r>
            <a:br>
              <a:rPr lang="en-GB" sz="2000" dirty="0">
                <a:ea typeface="Open Sans" panose="020B0604020202020204" charset="0"/>
                <a:cs typeface="Open Sans" panose="020B0604020202020204" charset="0"/>
              </a:rPr>
            </a:br>
            <a:br>
              <a:rPr lang="en-GB" sz="2000" dirty="0">
                <a:ea typeface="Open Sans" panose="020B0604020202020204" charset="0"/>
                <a:cs typeface="Open Sans" panose="020B0604020202020204" charset="0"/>
              </a:rPr>
            </a:br>
            <a:endParaRPr lang="en-GB" sz="2000" dirty="0">
              <a:ea typeface="Open Sans" panose="020B0604020202020204" charset="0"/>
              <a:cs typeface="Open Sans" panose="020B0604020202020204" charset="0"/>
            </a:endParaRPr>
          </a:p>
          <a:p>
            <a:pPr>
              <a:lnSpc>
                <a:spcPct val="150000"/>
              </a:lnSpc>
            </a:pPr>
            <a:r>
              <a:rPr lang="en-GB" dirty="0">
                <a:hlinkClick r:id="rId3">
                  <a:extLst>
                    <a:ext uri="{A12FA001-AC4F-418D-AE19-62706E023703}">
                      <ahyp:hlinkClr xmlns:ahyp="http://schemas.microsoft.com/office/drawing/2018/hyperlinkcolor" val="tx"/>
                    </a:ext>
                  </a:extLst>
                </a:hlinkClick>
              </a:rPr>
              <a:t>Download the Guide to Using Coaches in Schools</a:t>
            </a:r>
          </a:p>
          <a:p>
            <a:endParaRPr lang="en-GB" sz="2000" dirty="0"/>
          </a:p>
        </p:txBody>
      </p:sp>
      <p:pic>
        <p:nvPicPr>
          <p:cNvPr id="12" name="Content Placeholder 11" descr="A picture containing text&#10;&#10;Description automatically generated">
            <a:extLst>
              <a:ext uri="{FF2B5EF4-FFF2-40B4-BE49-F238E27FC236}">
                <a16:creationId xmlns:a16="http://schemas.microsoft.com/office/drawing/2014/main" id="{A4FBB95E-A131-46D7-A224-C2D834D94878}"/>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832475" y="987425"/>
            <a:ext cx="4873625" cy="4873625"/>
          </a:xfrm>
        </p:spPr>
      </p:pic>
    </p:spTree>
    <p:extLst>
      <p:ext uri="{BB962C8B-B14F-4D97-AF65-F5344CB8AC3E}">
        <p14:creationId xmlns:p14="http://schemas.microsoft.com/office/powerpoint/2010/main" val="28542914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88C35B-FAA9-DF40-A898-B4AC39381F9B}"/>
              </a:ext>
            </a:extLst>
          </p:cNvPr>
          <p:cNvSpPr txBox="1"/>
          <p:nvPr/>
        </p:nvSpPr>
        <p:spPr>
          <a:xfrm>
            <a:off x="689778" y="444646"/>
            <a:ext cx="55708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Accountability</a:t>
            </a:r>
          </a:p>
        </p:txBody>
      </p:sp>
      <p:sp>
        <p:nvSpPr>
          <p:cNvPr id="10" name="TextBox 9">
            <a:extLst>
              <a:ext uri="{FF2B5EF4-FFF2-40B4-BE49-F238E27FC236}">
                <a16:creationId xmlns:a16="http://schemas.microsoft.com/office/drawing/2014/main" id="{FD575E3A-97CF-7D47-B887-88E888A9FA0E}"/>
              </a:ext>
            </a:extLst>
          </p:cNvPr>
          <p:cNvSpPr txBox="1"/>
          <p:nvPr/>
        </p:nvSpPr>
        <p:spPr>
          <a:xfrm>
            <a:off x="689778" y="1152532"/>
            <a:ext cx="10397322" cy="511800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srgbClr val="E7E6E6">
                    <a:lumMod val="25000"/>
                  </a:srgbClr>
                </a:solidFill>
                <a:effectLst/>
                <a:uLnTx/>
                <a:uFillTx/>
                <a:ea typeface="Open Sans" panose="020B0604020202020204" charset="0"/>
                <a:cs typeface="Open Sans" panose="020B0604020202020204" charset="0"/>
              </a:rPr>
              <a:t>Schools have been given the funding directly and therefore trusted to make the right decisions for pupils so we need to maximise the impact. </a:t>
            </a:r>
            <a:br>
              <a:rPr kumimoji="0" lang="en-GB" altLang="en-US" sz="2000" b="0" i="0" u="none" strike="noStrike" kern="1200" cap="none" spc="0" normalizeH="0" baseline="0" noProof="0" dirty="0">
                <a:ln>
                  <a:noFill/>
                </a:ln>
                <a:solidFill>
                  <a:srgbClr val="E7E6E6">
                    <a:lumMod val="25000"/>
                  </a:srgbClr>
                </a:solidFill>
                <a:effectLst/>
                <a:uLnTx/>
                <a:uFillTx/>
                <a:ea typeface="Open Sans" panose="020B0604020202020204" charset="0"/>
                <a:cs typeface="Open Sans" panose="020B0604020202020204" charset="0"/>
              </a:rPr>
            </a:br>
            <a:endParaRPr kumimoji="0" lang="en-GB" altLang="en-US" sz="2000" b="0" i="0" u="none" strike="noStrike" kern="1200" cap="none" spc="0" normalizeH="0" baseline="0" noProof="0" dirty="0">
              <a:ln>
                <a:noFill/>
              </a:ln>
              <a:solidFill>
                <a:srgbClr val="E7E6E6">
                  <a:lumMod val="25000"/>
                </a:srgbClr>
              </a:solidFill>
              <a:effectLst/>
              <a:uLnTx/>
              <a:uFillTx/>
              <a:ea typeface="Open Sans" panose="020B0604020202020204" charset="0"/>
              <a:cs typeface="Open Sans" panose="020B060402020202020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srgbClr val="E7E6E6">
                    <a:lumMod val="25000"/>
                  </a:srgbClr>
                </a:solidFill>
                <a:effectLst/>
                <a:uLnTx/>
                <a:uFillTx/>
                <a:ea typeface="Open Sans" panose="020B0604020202020204" charset="0"/>
                <a:cs typeface="Open Sans" panose="020B0604020202020204" charset="0"/>
              </a:rPr>
              <a:t>Like other areas of school, there are also some measures in place to check that.</a:t>
            </a:r>
          </a:p>
          <a:p>
            <a:pPr marL="800100" lvl="1" indent="-342900">
              <a:lnSpc>
                <a:spcPct val="150000"/>
              </a:lnSpc>
              <a:buFont typeface="Arial" panose="020B0604020202020204" pitchFamily="34" charset="0"/>
              <a:buChar char="•"/>
              <a:defRPr/>
            </a:pPr>
            <a:r>
              <a:rPr kumimoji="0" lang="en-GB" altLang="en-US" sz="2000" b="0" i="0" u="none" strike="noStrike" kern="1200" cap="none" spc="0" normalizeH="0" baseline="0" noProof="0" dirty="0">
                <a:ln>
                  <a:noFill/>
                </a:ln>
                <a:solidFill>
                  <a:srgbClr val="E7E6E6">
                    <a:lumMod val="25000"/>
                  </a:srgbClr>
                </a:solidFill>
                <a:effectLst/>
                <a:uLnTx/>
                <a:uFillTx/>
                <a:ea typeface="Open Sans" panose="020B0604020202020204" charset="0"/>
                <a:cs typeface="Open Sans" panose="020B0604020202020204" charset="0"/>
              </a:rPr>
              <a:t>Website reporting (complete by 31</a:t>
            </a:r>
            <a:r>
              <a:rPr kumimoji="0" lang="en-GB" altLang="en-US" sz="2000" b="0" i="0" u="none" strike="noStrike" kern="1200" cap="none" spc="0" normalizeH="0" baseline="30000" noProof="0" dirty="0">
                <a:ln>
                  <a:noFill/>
                </a:ln>
                <a:solidFill>
                  <a:srgbClr val="E7E6E6">
                    <a:lumMod val="25000"/>
                  </a:srgbClr>
                </a:solidFill>
                <a:effectLst/>
                <a:uLnTx/>
                <a:uFillTx/>
                <a:ea typeface="Open Sans" panose="020B0604020202020204" charset="0"/>
                <a:cs typeface="Open Sans" panose="020B0604020202020204" charset="0"/>
              </a:rPr>
              <a:t>st</a:t>
            </a:r>
            <a:r>
              <a:rPr kumimoji="0" lang="en-GB" altLang="en-US" sz="2000" b="0" i="0" u="none" strike="noStrike" kern="1200" cap="none" spc="0" normalizeH="0" baseline="0" noProof="0" dirty="0">
                <a:ln>
                  <a:noFill/>
                </a:ln>
                <a:solidFill>
                  <a:srgbClr val="E7E6E6">
                    <a:lumMod val="25000"/>
                  </a:srgbClr>
                </a:solidFill>
                <a:effectLst/>
                <a:uLnTx/>
                <a:uFillTx/>
                <a:ea typeface="Open Sans" panose="020B0604020202020204" charset="0"/>
                <a:cs typeface="Open Sans" panose="020B0604020202020204" charset="0"/>
              </a:rPr>
              <a:t> July 2020)</a:t>
            </a:r>
          </a:p>
          <a:p>
            <a:pPr marL="800100" lvl="1" indent="-342900">
              <a:lnSpc>
                <a:spcPct val="150000"/>
              </a:lnSpc>
              <a:buFont typeface="Arial" panose="020B0604020202020204" pitchFamily="34" charset="0"/>
              <a:buChar char="•"/>
              <a:defRPr/>
            </a:pPr>
            <a:r>
              <a:rPr kumimoji="0" lang="en-GB" altLang="en-US" sz="2000" b="0" i="0" u="none" strike="noStrike" kern="1200" cap="none" spc="0" normalizeH="0" baseline="0" noProof="0" dirty="0">
                <a:ln>
                  <a:noFill/>
                </a:ln>
                <a:solidFill>
                  <a:srgbClr val="E7E6E6">
                    <a:lumMod val="25000"/>
                  </a:srgbClr>
                </a:solidFill>
                <a:effectLst/>
                <a:uLnTx/>
                <a:uFillTx/>
                <a:ea typeface="Open Sans" panose="020B0604020202020204" charset="0"/>
                <a:cs typeface="Open Sans" panose="020B0604020202020204" charset="0"/>
              </a:rPr>
              <a:t>Ofsted</a:t>
            </a:r>
          </a:p>
          <a:p>
            <a:pPr marL="800100" lvl="1" indent="-342900">
              <a:lnSpc>
                <a:spcPct val="150000"/>
              </a:lnSpc>
              <a:buFont typeface="Arial" panose="020B0604020202020204" pitchFamily="34" charset="0"/>
              <a:buChar char="•"/>
              <a:defRPr/>
            </a:pPr>
            <a:r>
              <a:rPr kumimoji="0" lang="en-GB" altLang="en-US" sz="2000" b="0" i="0" u="none" strike="noStrike" kern="1200" cap="none" spc="0" normalizeH="0" baseline="0" noProof="0" dirty="0">
                <a:ln>
                  <a:noFill/>
                </a:ln>
                <a:solidFill>
                  <a:srgbClr val="E7E6E6">
                    <a:lumMod val="25000"/>
                  </a:srgbClr>
                </a:solidFill>
                <a:effectLst/>
                <a:uLnTx/>
                <a:uFillTx/>
                <a:ea typeface="Open Sans" panose="020B0604020202020204" charset="0"/>
                <a:cs typeface="Open Sans" panose="020B0604020202020204" charset="0"/>
              </a:rPr>
              <a:t>The new RSHE curriculum</a:t>
            </a:r>
          </a:p>
          <a:p>
            <a:pPr marL="800100" lvl="1" indent="-342900">
              <a:lnSpc>
                <a:spcPct val="150000"/>
              </a:lnSpc>
              <a:buFont typeface="Arial" panose="020B0604020202020204" pitchFamily="34" charset="0"/>
              <a:buChar char="•"/>
              <a:defRPr/>
            </a:pPr>
            <a:r>
              <a:rPr kumimoji="0" lang="en-GB" altLang="en-US" sz="2000" b="0" i="0" u="none" strike="noStrike" kern="1200" cap="none" spc="0" normalizeH="0" baseline="0" noProof="0" dirty="0">
                <a:ln>
                  <a:noFill/>
                </a:ln>
                <a:solidFill>
                  <a:srgbClr val="E7E6E6">
                    <a:lumMod val="25000"/>
                  </a:srgbClr>
                </a:solidFill>
                <a:effectLst/>
                <a:uLnTx/>
                <a:uFillTx/>
                <a:ea typeface="Open Sans" panose="020B0604020202020204" charset="0"/>
                <a:cs typeface="Open Sans" panose="020B0604020202020204" charset="0"/>
              </a:rPr>
              <a:t>School Governance</a:t>
            </a:r>
          </a:p>
          <a:p>
            <a:pPr marL="800100" lvl="1" indent="-342900">
              <a:lnSpc>
                <a:spcPct val="150000"/>
              </a:lnSpc>
              <a:buFont typeface="Arial" panose="020B0604020202020204" pitchFamily="34" charset="0"/>
              <a:buChar char="•"/>
              <a:defRPr/>
            </a:pPr>
            <a:r>
              <a:rPr kumimoji="0" lang="en-GB" altLang="en-US" sz="2000" b="0" i="0" u="none" strike="noStrike" kern="1200" cap="none" spc="0" normalizeH="0" baseline="0" noProof="0" dirty="0">
                <a:ln>
                  <a:noFill/>
                </a:ln>
                <a:solidFill>
                  <a:srgbClr val="E7E6E6">
                    <a:lumMod val="25000"/>
                  </a:srgbClr>
                </a:solidFill>
                <a:effectLst/>
                <a:uLnTx/>
                <a:uFillTx/>
                <a:ea typeface="Open Sans" panose="020B0604020202020204" charset="0"/>
                <a:cs typeface="Open Sans" panose="020B0604020202020204" charset="0"/>
              </a:rPr>
              <a:t>CMO Guidelines</a:t>
            </a:r>
          </a:p>
          <a:p>
            <a:pPr marL="800100" lvl="1" indent="-342900">
              <a:lnSpc>
                <a:spcPct val="150000"/>
              </a:lnSpc>
              <a:buFont typeface="Arial" panose="020B0604020202020204" pitchFamily="34" charset="0"/>
              <a:buChar char="•"/>
              <a:defRPr/>
            </a:pPr>
            <a:r>
              <a:rPr kumimoji="0" lang="en-GB" altLang="en-US" sz="2000" b="0" i="0" u="none" strike="noStrike" kern="1200" cap="none" spc="0" normalizeH="0" baseline="0" noProof="0" dirty="0">
                <a:ln>
                  <a:noFill/>
                </a:ln>
                <a:solidFill>
                  <a:srgbClr val="E7E6E6">
                    <a:lumMod val="25000"/>
                  </a:srgbClr>
                </a:solidFill>
                <a:effectLst/>
                <a:uLnTx/>
                <a:uFillTx/>
                <a:ea typeface="Open Sans" panose="020B0604020202020204" charset="0"/>
                <a:cs typeface="Open Sans" panose="020B0604020202020204" charset="0"/>
              </a:rPr>
              <a:t>Government Childhood Obesity Strategy</a:t>
            </a:r>
          </a:p>
          <a:p>
            <a:pPr marL="800100" lvl="1" indent="-342900">
              <a:lnSpc>
                <a:spcPct val="150000"/>
              </a:lnSpc>
              <a:buFont typeface="Arial" panose="020B0604020202020204" pitchFamily="34" charset="0"/>
              <a:buChar char="•"/>
              <a:defRPr/>
            </a:pPr>
            <a:r>
              <a:rPr kumimoji="0" lang="en-GB" altLang="en-US" sz="2000" b="0" i="1" u="none" strike="noStrike" kern="1200" cap="none" spc="0" normalizeH="0" baseline="0" noProof="0" dirty="0">
                <a:ln>
                  <a:noFill/>
                </a:ln>
                <a:solidFill>
                  <a:srgbClr val="E7E6E6">
                    <a:lumMod val="25000"/>
                  </a:srgbClr>
                </a:solidFill>
                <a:effectLst/>
                <a:uLnTx/>
                <a:uFillTx/>
                <a:ea typeface="Open Sans" panose="020B0604020202020204" charset="0"/>
                <a:cs typeface="Open Sans" panose="020B0604020202020204" charset="0"/>
              </a:rPr>
              <a:t>Our desire to do the best for young people</a:t>
            </a:r>
          </a:p>
        </p:txBody>
      </p:sp>
    </p:spTree>
    <p:extLst>
      <p:ext uri="{BB962C8B-B14F-4D97-AF65-F5344CB8AC3E}">
        <p14:creationId xmlns:p14="http://schemas.microsoft.com/office/powerpoint/2010/main" val="33776015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F1E3C6-56B9-5347-A413-056B11D43E89}"/>
              </a:ext>
            </a:extLst>
          </p:cNvPr>
          <p:cNvSpPr txBox="1"/>
          <p:nvPr/>
        </p:nvSpPr>
        <p:spPr>
          <a:xfrm>
            <a:off x="1134786" y="470080"/>
            <a:ext cx="557081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Summary</a:t>
            </a:r>
          </a:p>
        </p:txBody>
      </p:sp>
      <p:sp>
        <p:nvSpPr>
          <p:cNvPr id="4" name="TextBox 3">
            <a:extLst>
              <a:ext uri="{FF2B5EF4-FFF2-40B4-BE49-F238E27FC236}">
                <a16:creationId xmlns:a16="http://schemas.microsoft.com/office/drawing/2014/main" id="{A0958576-9190-4259-9E37-E90D10B94AF7}"/>
              </a:ext>
            </a:extLst>
          </p:cNvPr>
          <p:cNvSpPr txBox="1"/>
          <p:nvPr/>
        </p:nvSpPr>
        <p:spPr>
          <a:xfrm>
            <a:off x="1134786" y="1376681"/>
            <a:ext cx="5071704" cy="4604915"/>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ea typeface="+mn-ea"/>
                <a:cs typeface="+mn-cs"/>
              </a:rPr>
              <a:t>Review your practice using the recommended </a:t>
            </a:r>
            <a:r>
              <a:rPr kumimoji="0" lang="en-GB" sz="2200" b="0" i="0" u="none" strike="noStrike" kern="1200" cap="none" spc="0" normalizeH="0" baseline="0" noProof="0" dirty="0" err="1">
                <a:ln>
                  <a:noFill/>
                </a:ln>
                <a:solidFill>
                  <a:prstClr val="black"/>
                </a:solidFill>
                <a:effectLst/>
                <a:uLnTx/>
                <a:uFillTx/>
                <a:ea typeface="+mn-ea"/>
                <a:cs typeface="+mn-cs"/>
              </a:rPr>
              <a:t>AfPE</a:t>
            </a:r>
            <a:r>
              <a:rPr kumimoji="0" lang="en-GB" sz="2200" b="0" i="0" u="none" strike="noStrike" kern="1200" cap="none" spc="0" normalizeH="0" baseline="0" noProof="0" dirty="0">
                <a:ln>
                  <a:noFill/>
                </a:ln>
                <a:solidFill>
                  <a:prstClr val="black"/>
                </a:solidFill>
                <a:effectLst/>
                <a:uLnTx/>
                <a:uFillTx/>
                <a:ea typeface="+mn-ea"/>
                <a:cs typeface="+mn-cs"/>
              </a:rPr>
              <a:t> template </a:t>
            </a:r>
            <a:br>
              <a:rPr kumimoji="0" lang="en-GB" sz="2200" b="0" i="0" u="none" strike="noStrike" kern="1200" cap="none" spc="0" normalizeH="0" baseline="0" noProof="0" dirty="0">
                <a:ln>
                  <a:noFill/>
                </a:ln>
                <a:solidFill>
                  <a:prstClr val="black"/>
                </a:solidFill>
                <a:effectLst/>
                <a:uLnTx/>
                <a:uFillTx/>
                <a:ea typeface="+mn-ea"/>
                <a:cs typeface="+mn-cs"/>
              </a:rPr>
            </a:br>
            <a:endParaRPr kumimoji="0" lang="en-GB" sz="22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ea typeface="+mn-ea"/>
                <a:cs typeface="+mn-cs"/>
              </a:rPr>
              <a:t>Reconsider what you are trying to achieve and be clear on your outcomes</a:t>
            </a:r>
            <a:br>
              <a:rPr kumimoji="0" lang="en-GB" sz="2200" b="0" i="0" u="none" strike="noStrike" kern="1200" cap="none" spc="0" normalizeH="0" baseline="0" noProof="0" dirty="0">
                <a:ln>
                  <a:noFill/>
                </a:ln>
                <a:solidFill>
                  <a:prstClr val="black"/>
                </a:solidFill>
                <a:effectLst/>
                <a:uLnTx/>
                <a:uFillTx/>
                <a:ea typeface="+mn-ea"/>
                <a:cs typeface="+mn-cs"/>
              </a:rPr>
            </a:br>
            <a:endParaRPr kumimoji="0" lang="en-GB" sz="22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ea typeface="+mn-ea"/>
                <a:cs typeface="+mn-cs"/>
              </a:rPr>
              <a:t>Redesign your plan, being creative to achieve your new outcomes</a:t>
            </a:r>
          </a:p>
        </p:txBody>
      </p:sp>
      <p:sp>
        <p:nvSpPr>
          <p:cNvPr id="5" name="Rectangle: Top Corners One Rounded and One Snipped 4">
            <a:extLst>
              <a:ext uri="{FF2B5EF4-FFF2-40B4-BE49-F238E27FC236}">
                <a16:creationId xmlns:a16="http://schemas.microsoft.com/office/drawing/2014/main" id="{EEB143C4-9D4D-49E8-8B84-ABA9189655C1}"/>
              </a:ext>
            </a:extLst>
          </p:cNvPr>
          <p:cNvSpPr/>
          <p:nvPr/>
        </p:nvSpPr>
        <p:spPr>
          <a:xfrm>
            <a:off x="6856300" y="2096083"/>
            <a:ext cx="4617720" cy="3166110"/>
          </a:xfrm>
          <a:prstGeom prst="snipRoundRect">
            <a:avLst>
              <a:gd name="adj1" fmla="val 16667"/>
              <a:gd name="adj2" fmla="val 0"/>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66869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F5E5C9-B661-415A-B911-BF42A5318C0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a:r>
              <a:rPr lang="en-GB" altLang="en-US" dirty="0">
                <a:ea typeface="Open Sans" panose="020B0604020202020204" charset="0"/>
                <a:cs typeface="Open Sans" panose="020B0604020202020204" charset="0"/>
              </a:rPr>
              <a:t>Summary of the 3 modules</a:t>
            </a:r>
            <a:endParaRPr lang="en-GB" altLang="en-US" dirty="0"/>
          </a:p>
        </p:txBody>
      </p:sp>
      <p:sp>
        <p:nvSpPr>
          <p:cNvPr id="5" name="Content Placeholder 4">
            <a:extLst>
              <a:ext uri="{FF2B5EF4-FFF2-40B4-BE49-F238E27FC236}">
                <a16:creationId xmlns:a16="http://schemas.microsoft.com/office/drawing/2014/main" id="{8BA5C7E5-C2FB-4E3E-81AB-1EE24E3BC6CE}"/>
              </a:ext>
            </a:extLst>
          </p:cNvPr>
          <p:cNvSpPr>
            <a:spLocks noGrp="1"/>
          </p:cNvSpPr>
          <p:nvPr>
            <p:ph idx="4294967295"/>
          </p:nvPr>
        </p:nvSpPr>
        <p:spPr>
          <a:xfrm>
            <a:off x="838200" y="1473151"/>
            <a:ext cx="9814560" cy="4351337"/>
          </a:xfrm>
        </p:spPr>
        <p:txBody>
          <a:bodyPr>
            <a:normAutofit/>
          </a:bodyPr>
          <a:lstStyle/>
          <a:p>
            <a:r>
              <a:rPr lang="en-GB" sz="2400" dirty="0">
                <a:ea typeface="Open Sans" panose="020B0604020202020204" charset="0"/>
                <a:cs typeface="Open Sans" panose="020B0604020202020204" charset="0"/>
              </a:rPr>
              <a:t>Physical activity is a tool that can help improve wider school outcomes and priorities</a:t>
            </a:r>
          </a:p>
          <a:p>
            <a:endParaRPr lang="en-GB" sz="2400" dirty="0">
              <a:ea typeface="Open Sans" panose="020B0604020202020204" charset="0"/>
              <a:cs typeface="Open Sans" panose="020B0604020202020204" charset="0"/>
            </a:endParaRPr>
          </a:p>
          <a:p>
            <a:r>
              <a:rPr lang="en-GB" sz="2400" dirty="0">
                <a:ea typeface="Open Sans" panose="020B0604020202020204" charset="0"/>
                <a:cs typeface="Open Sans" panose="020B0604020202020204" charset="0"/>
              </a:rPr>
              <a:t>The PE and Sport Premium (ignore the name) is ring-fenced funding to help you to do that</a:t>
            </a:r>
          </a:p>
          <a:p>
            <a:endParaRPr lang="en-GB" sz="2400" dirty="0">
              <a:ea typeface="Open Sans" panose="020B0604020202020204" charset="0"/>
              <a:cs typeface="Open Sans" panose="020B0604020202020204" charset="0"/>
            </a:endParaRPr>
          </a:p>
          <a:p>
            <a:r>
              <a:rPr lang="en-GB" sz="2400" dirty="0">
                <a:ea typeface="Open Sans" panose="020B0604020202020204" charset="0"/>
                <a:cs typeface="Open Sans" panose="020B0604020202020204" charset="0"/>
              </a:rPr>
              <a:t>Make the premium work for your school and your pupils with clear outcomes, good planning and creativity</a:t>
            </a:r>
          </a:p>
          <a:p>
            <a:endParaRPr lang="en-GB" sz="2400" dirty="0">
              <a:ea typeface="Open Sans" panose="020B0604020202020204" charset="0"/>
              <a:cs typeface="Open Sans" panose="020B0604020202020204" charset="0"/>
            </a:endParaRPr>
          </a:p>
          <a:p>
            <a:r>
              <a:rPr lang="en-GB" sz="2400" dirty="0">
                <a:ea typeface="Open Sans" panose="020B0604020202020204" charset="0"/>
                <a:cs typeface="Open Sans" panose="020B0604020202020204" charset="0"/>
              </a:rPr>
              <a:t>Continually check and challenge the impact</a:t>
            </a:r>
          </a:p>
        </p:txBody>
      </p:sp>
    </p:spTree>
    <p:extLst>
      <p:ext uri="{BB962C8B-B14F-4D97-AF65-F5344CB8AC3E}">
        <p14:creationId xmlns:p14="http://schemas.microsoft.com/office/powerpoint/2010/main" val="15667745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88C35B-FAA9-DF40-A898-B4AC39381F9B}"/>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400" i="0" u="none" strike="noStrike" cap="none" spc="0" normalizeH="0" baseline="0" noProof="0" dirty="0">
                <a:ln>
                  <a:noFill/>
                </a:ln>
                <a:effectLst/>
                <a:uLnTx/>
                <a:uFillTx/>
                <a:latin typeface="+mj-lt"/>
                <a:ea typeface="+mj-ea"/>
                <a:cs typeface="+mj-cs"/>
              </a:rPr>
              <a:t>Support available through </a:t>
            </a:r>
            <a:br>
              <a:rPr kumimoji="0" lang="en-US" sz="4400" i="0" u="none" strike="noStrike" cap="none" spc="0" normalizeH="0" baseline="0" noProof="0" dirty="0">
                <a:ln>
                  <a:noFill/>
                </a:ln>
                <a:effectLst/>
                <a:uLnTx/>
                <a:uFillTx/>
                <a:latin typeface="+mj-lt"/>
                <a:ea typeface="+mj-ea"/>
                <a:cs typeface="+mj-cs"/>
              </a:rPr>
            </a:br>
            <a:r>
              <a:rPr kumimoji="0" lang="en-US" sz="4400" i="0" u="none" strike="noStrike" cap="none" spc="0" normalizeH="0" baseline="0" noProof="0" dirty="0">
                <a:ln>
                  <a:noFill/>
                </a:ln>
                <a:effectLst/>
                <a:uLnTx/>
                <a:uFillTx/>
                <a:latin typeface="+mj-lt"/>
                <a:ea typeface="+mj-ea"/>
                <a:cs typeface="+mj-cs"/>
              </a:rPr>
              <a:t>Active Norfolk:</a:t>
            </a:r>
          </a:p>
        </p:txBody>
      </p:sp>
      <p:sp>
        <p:nvSpPr>
          <p:cNvPr id="10" name="TextBox 9">
            <a:extLst>
              <a:ext uri="{FF2B5EF4-FFF2-40B4-BE49-F238E27FC236}">
                <a16:creationId xmlns:a16="http://schemas.microsoft.com/office/drawing/2014/main" id="{FD575E3A-97CF-7D47-B887-88E888A9FA0E}"/>
              </a:ext>
            </a:extLst>
          </p:cNvPr>
          <p:cNvSpPr txBox="1"/>
          <p:nvPr/>
        </p:nvSpPr>
        <p:spPr>
          <a:xfrm>
            <a:off x="838200" y="2115185"/>
            <a:ext cx="5181600" cy="4136636"/>
          </a:xfrm>
          <a:prstGeom prst="rect">
            <a:avLst/>
          </a:prstGeom>
        </p:spPr>
        <p:txBody>
          <a:bodyPr vert="horz" lIns="91440" tIns="45720" rIns="91440" bIns="45720" rtlCol="0">
            <a:normAutofit/>
          </a:bodyPr>
          <a:lstStyle/>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GB" sz="2200" b="0" i="0" u="none" strike="noStrike" cap="none" spc="0" normalizeH="0" baseline="0" noProof="0" dirty="0">
                <a:ln>
                  <a:noFill/>
                </a:ln>
                <a:effectLst/>
                <a:uLnTx/>
                <a:uFillTx/>
              </a:rPr>
              <a:t>Workshops and CPD</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GB" sz="2200" b="0" i="0" u="none" strike="noStrike" cap="none" spc="0" normalizeH="0" baseline="0" noProof="0" dirty="0">
                <a:ln>
                  <a:noFill/>
                </a:ln>
                <a:effectLst/>
                <a:uLnTx/>
                <a:uFillTx/>
              </a:rPr>
              <a:t>Guides and resources</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GB" sz="2200" b="0" i="0" u="none" strike="noStrike" cap="none" spc="0" normalizeH="0" baseline="0" noProof="0" dirty="0">
                <a:ln>
                  <a:noFill/>
                </a:ln>
                <a:effectLst/>
                <a:uLnTx/>
                <a:uFillTx/>
              </a:rPr>
              <a:t>1:1 support</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GB" sz="2200" b="0" i="0" u="none" strike="noStrike" cap="none" spc="0" normalizeH="0" baseline="0" noProof="0" dirty="0">
                <a:ln>
                  <a:noFill/>
                </a:ln>
                <a:effectLst/>
                <a:uLnTx/>
                <a:uFillTx/>
              </a:rPr>
              <a:t>Active Lives Survey</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GB" sz="2200" b="0" i="0" u="none" strike="noStrike" cap="none" spc="0" normalizeH="0" baseline="0" noProof="0" dirty="0">
                <a:ln>
                  <a:noFill/>
                </a:ln>
                <a:effectLst/>
                <a:uLnTx/>
                <a:uFillTx/>
                <a:hlinkClick r:id="rId3">
                  <a:extLst>
                    <a:ext uri="{A12FA001-AC4F-418D-AE19-62706E023703}">
                      <ahyp:hlinkClr xmlns:ahyp="http://schemas.microsoft.com/office/drawing/2018/hyperlinkcolor" val="tx"/>
                    </a:ext>
                  </a:extLst>
                </a:hlinkClick>
              </a:rPr>
              <a:t>https://www.activenorfolk.org/pe-sport-premium</a:t>
            </a:r>
            <a:endParaRPr kumimoji="0" lang="en-GB" altLang="en-US" sz="2200" b="0" i="1" u="none" strike="noStrike" cap="none" spc="0" normalizeH="0" baseline="0" noProof="0" dirty="0">
              <a:ln>
                <a:noFill/>
              </a:ln>
              <a:effectLst/>
              <a:uLnTx/>
              <a:uFillTx/>
            </a:endParaRPr>
          </a:p>
          <a:p>
            <a:pPr marL="228600" marR="0" lvl="0" indent="-228600" fontAlgn="auto">
              <a:lnSpc>
                <a:spcPct val="90000"/>
              </a:lnSpc>
              <a:spcBef>
                <a:spcPts val="1000"/>
              </a:spcBef>
              <a:spcAft>
                <a:spcPts val="0"/>
              </a:spcAft>
              <a:buClrTx/>
              <a:buSzTx/>
              <a:buFont typeface="Arial" panose="020B0604020202020204" pitchFamily="34" charset="0"/>
              <a:buChar char="•"/>
              <a:tabLst/>
              <a:defRPr/>
            </a:pPr>
            <a:endParaRPr kumimoji="0" lang="en-GB" sz="2200" b="0" i="0" u="none" strike="noStrike" cap="none" spc="0" normalizeH="0" baseline="0" noProof="0" dirty="0">
              <a:ln>
                <a:noFill/>
              </a:ln>
              <a:effectLst/>
              <a:uLnTx/>
              <a:uFillTx/>
            </a:endParaRPr>
          </a:p>
          <a:p>
            <a:pPr marL="228600" marR="0" lvl="0" indent="-228600" fontAlgn="auto">
              <a:lnSpc>
                <a:spcPct val="90000"/>
              </a:lnSpc>
              <a:spcBef>
                <a:spcPts val="1000"/>
              </a:spcBef>
              <a:spcAft>
                <a:spcPts val="0"/>
              </a:spcAft>
              <a:buClrTx/>
              <a:buSzTx/>
              <a:buFont typeface="Arial" panose="020B0604020202020204" pitchFamily="34" charset="0"/>
              <a:buChar char="•"/>
              <a:tabLst/>
              <a:defRPr/>
            </a:pPr>
            <a:endParaRPr kumimoji="0" lang="en-GB" sz="2200" b="0" i="0" u="none" strike="noStrike" cap="none" spc="0" normalizeH="0" baseline="0" noProof="0" dirty="0">
              <a:ln>
                <a:noFill/>
              </a:ln>
              <a:effectLst/>
              <a:uLnTx/>
              <a:uFillTx/>
            </a:endParaRPr>
          </a:p>
          <a:p>
            <a:pPr marL="0" marR="0" lvl="0" indent="-228600" fontAlgn="auto">
              <a:lnSpc>
                <a:spcPct val="90000"/>
              </a:lnSpc>
              <a:spcBef>
                <a:spcPts val="1000"/>
              </a:spcBef>
              <a:spcAft>
                <a:spcPts val="0"/>
              </a:spcAft>
              <a:buClrTx/>
              <a:buSzTx/>
              <a:buFont typeface="Arial" panose="020B0604020202020204" pitchFamily="34" charset="0"/>
              <a:buChar char="•"/>
              <a:tabLst/>
              <a:defRPr/>
            </a:pPr>
            <a:r>
              <a:rPr kumimoji="0" lang="en-GB" sz="2200" b="0" i="0" u="none" strike="noStrike" cap="none" spc="0" normalizeH="0" baseline="0" noProof="0" dirty="0">
                <a:ln>
                  <a:noFill/>
                </a:ln>
                <a:effectLst/>
                <a:uLnTx/>
                <a:uFillTx/>
              </a:rPr>
              <a:t>N.B all support is available virtually</a:t>
            </a:r>
          </a:p>
        </p:txBody>
      </p:sp>
      <p:pic>
        <p:nvPicPr>
          <p:cNvPr id="3" name="Picture 2" descr="A picture containing person, holding, pointing, male&#10;&#10;Description automatically generated">
            <a:extLst>
              <a:ext uri="{FF2B5EF4-FFF2-40B4-BE49-F238E27FC236}">
                <a16:creationId xmlns:a16="http://schemas.microsoft.com/office/drawing/2014/main" id="{6698860F-A806-4898-B9AE-C3E34625A8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4682" y="1059303"/>
            <a:ext cx="4902958" cy="4902958"/>
          </a:xfrm>
          <a:prstGeom prst="rect">
            <a:avLst/>
          </a:prstGeom>
          <a:noFill/>
        </p:spPr>
      </p:pic>
    </p:spTree>
    <p:extLst>
      <p:ext uri="{BB962C8B-B14F-4D97-AF65-F5344CB8AC3E}">
        <p14:creationId xmlns:p14="http://schemas.microsoft.com/office/powerpoint/2010/main" val="21807917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88C35B-FAA9-DF40-A898-B4AC39381F9B}"/>
              </a:ext>
            </a:extLst>
          </p:cNvPr>
          <p:cNvSpPr txBox="1"/>
          <p:nvPr/>
        </p:nvSpPr>
        <p:spPr>
          <a:xfrm>
            <a:off x="511718" y="604478"/>
            <a:ext cx="9489531"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Additional support from national partners</a:t>
            </a:r>
          </a:p>
        </p:txBody>
      </p:sp>
      <p:sp>
        <p:nvSpPr>
          <p:cNvPr id="5" name="Content Placeholder 2">
            <a:extLst>
              <a:ext uri="{FF2B5EF4-FFF2-40B4-BE49-F238E27FC236}">
                <a16:creationId xmlns:a16="http://schemas.microsoft.com/office/drawing/2014/main" id="{F663ACDA-1868-41D6-AF21-36E7061FD904}"/>
              </a:ext>
            </a:extLst>
          </p:cNvPr>
          <p:cNvSpPr>
            <a:spLocks noGrp="1"/>
          </p:cNvSpPr>
          <p:nvPr>
            <p:ph idx="4294967295"/>
          </p:nvPr>
        </p:nvSpPr>
        <p:spPr>
          <a:xfrm>
            <a:off x="511718" y="1568959"/>
            <a:ext cx="6892925" cy="3836987"/>
          </a:xfrm>
        </p:spPr>
        <p:txBody>
          <a:bodyPr>
            <a:normAutofit/>
          </a:bodyPr>
          <a:lstStyle/>
          <a:p>
            <a:pPr marL="0" indent="0">
              <a:buNone/>
            </a:pPr>
            <a:r>
              <a:rPr lang="en-GB" sz="2400" dirty="0"/>
              <a:t>Association for Physical Education:</a:t>
            </a:r>
          </a:p>
          <a:p>
            <a:pPr lvl="1"/>
            <a:endParaRPr lang="en-GB" dirty="0"/>
          </a:p>
          <a:p>
            <a:pPr lvl="1"/>
            <a:r>
              <a:rPr lang="en-GB" dirty="0"/>
              <a:t>Safe Practice Manual - </a:t>
            </a:r>
            <a:r>
              <a:rPr lang="en-GB" sz="2200" dirty="0">
                <a:hlinkClick r:id="rId3">
                  <a:extLst>
                    <a:ext uri="{A12FA001-AC4F-418D-AE19-62706E023703}">
                      <ahyp:hlinkClr xmlns:ahyp="http://schemas.microsoft.com/office/drawing/2018/hyperlinkcolor" val="tx"/>
                    </a:ext>
                  </a:extLst>
                </a:hlinkClick>
              </a:rPr>
              <a:t>https://www.ukcoaching.org/safe-practice</a:t>
            </a:r>
            <a:br>
              <a:rPr lang="en-GB" dirty="0"/>
            </a:br>
            <a:r>
              <a:rPr lang="en-GB" dirty="0"/>
              <a:t> </a:t>
            </a:r>
          </a:p>
          <a:p>
            <a:pPr lvl="1"/>
            <a:r>
              <a:rPr lang="en-GB" dirty="0" err="1"/>
              <a:t>Covid</a:t>
            </a:r>
            <a:r>
              <a:rPr lang="en-GB" dirty="0"/>
              <a:t> self review tool for risk assessing PE - </a:t>
            </a:r>
            <a:r>
              <a:rPr lang="en-GB" sz="2200" dirty="0">
                <a:hlinkClick r:id="rId4">
                  <a:extLst>
                    <a:ext uri="{A12FA001-AC4F-418D-AE19-62706E023703}">
                      <ahyp:hlinkClr xmlns:ahyp="http://schemas.microsoft.com/office/drawing/2018/hyperlinkcolor" val="tx"/>
                    </a:ext>
                  </a:extLst>
                </a:hlinkClick>
              </a:rPr>
              <a:t>https://www.afpe.org.uk/physical-education/wp-content/uploads/Updated-COVID-19-Guidance-July-2020.pdf</a:t>
            </a:r>
            <a:r>
              <a:rPr lang="en-GB" sz="2200" dirty="0"/>
              <a:t> </a:t>
            </a:r>
          </a:p>
          <a:p>
            <a:pPr marL="457200" lvl="1" indent="0">
              <a:buNone/>
            </a:pPr>
            <a:endParaRPr lang="en-GB" dirty="0"/>
          </a:p>
        </p:txBody>
      </p:sp>
      <p:pic>
        <p:nvPicPr>
          <p:cNvPr id="7" name="Picture Placeholder 6">
            <a:extLst>
              <a:ext uri="{FF2B5EF4-FFF2-40B4-BE49-F238E27FC236}">
                <a16:creationId xmlns:a16="http://schemas.microsoft.com/office/drawing/2014/main" id="{9B515130-D270-4FBB-8E8A-EB075ECE7EB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423330" y="2225040"/>
            <a:ext cx="4330026" cy="2911600"/>
          </a:xfrm>
          <a:prstGeom prst="snipRoundRect">
            <a:avLst>
              <a:gd name="adj1" fmla="val 20802"/>
              <a:gd name="adj2" fmla="val 0"/>
            </a:avLst>
          </a:prstGeom>
        </p:spPr>
      </p:pic>
    </p:spTree>
    <p:extLst>
      <p:ext uri="{BB962C8B-B14F-4D97-AF65-F5344CB8AC3E}">
        <p14:creationId xmlns:p14="http://schemas.microsoft.com/office/powerpoint/2010/main" val="23539415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663ACDA-1868-41D6-AF21-36E7061FD904}"/>
              </a:ext>
            </a:extLst>
          </p:cNvPr>
          <p:cNvSpPr>
            <a:spLocks noGrp="1"/>
          </p:cNvSpPr>
          <p:nvPr>
            <p:ph sz="half" idx="1"/>
          </p:nvPr>
        </p:nvSpPr>
        <p:spPr/>
        <p:txBody>
          <a:bodyPr>
            <a:normAutofit/>
          </a:bodyPr>
          <a:lstStyle/>
          <a:p>
            <a:pPr marL="0" indent="0">
              <a:buNone/>
            </a:pPr>
            <a:r>
              <a:rPr lang="en-GB" dirty="0"/>
              <a:t>Youth Sport Trust:</a:t>
            </a:r>
          </a:p>
          <a:p>
            <a:pPr lvl="1"/>
            <a:r>
              <a:rPr lang="en-GB" sz="2200" dirty="0"/>
              <a:t>A framework for returning to PE, sport and physical activity - </a:t>
            </a:r>
            <a:r>
              <a:rPr lang="en-GB" sz="2200" dirty="0">
                <a:hlinkClick r:id="rId3">
                  <a:extLst>
                    <a:ext uri="{A12FA001-AC4F-418D-AE19-62706E023703}">
                      <ahyp:hlinkClr xmlns:ahyp="http://schemas.microsoft.com/office/drawing/2018/hyperlinkcolor" val="tx"/>
                    </a:ext>
                  </a:extLst>
                </a:hlinkClick>
              </a:rPr>
              <a:t>https://www.youthsporttrust.org/sites/default/files/YST-Returning-to-School-Sport-Framework%20005.pdf</a:t>
            </a:r>
            <a:r>
              <a:rPr lang="en-GB" sz="2200" dirty="0"/>
              <a:t> </a:t>
            </a:r>
            <a:br>
              <a:rPr lang="en-GB" sz="2200" dirty="0"/>
            </a:br>
            <a:endParaRPr lang="en-GB" sz="2200" dirty="0"/>
          </a:p>
          <a:p>
            <a:pPr lvl="1"/>
            <a:r>
              <a:rPr lang="en-GB" sz="2200" dirty="0"/>
              <a:t>Regularly updated guidance - </a:t>
            </a:r>
            <a:r>
              <a:rPr lang="en-GB" sz="2200" dirty="0">
                <a:hlinkClick r:id="rId4">
                  <a:extLst>
                    <a:ext uri="{A12FA001-AC4F-418D-AE19-62706E023703}">
                      <ahyp:hlinkClr xmlns:ahyp="http://schemas.microsoft.com/office/drawing/2018/hyperlinkcolor" val="tx"/>
                    </a:ext>
                  </a:extLst>
                </a:hlinkClick>
              </a:rPr>
              <a:t>https://www.youthsporttrust.org/coronavirus-support-schools</a:t>
            </a:r>
            <a:r>
              <a:rPr lang="en-GB" sz="2200" dirty="0"/>
              <a:t> </a:t>
            </a:r>
          </a:p>
          <a:p>
            <a:pPr lvl="1"/>
            <a:endParaRPr lang="en-GB" dirty="0"/>
          </a:p>
          <a:p>
            <a:pPr lvl="1"/>
            <a:endParaRPr lang="en-GB" dirty="0"/>
          </a:p>
        </p:txBody>
      </p:sp>
      <p:sp>
        <p:nvSpPr>
          <p:cNvPr id="3" name="Content Placeholder 2">
            <a:extLst>
              <a:ext uri="{FF2B5EF4-FFF2-40B4-BE49-F238E27FC236}">
                <a16:creationId xmlns:a16="http://schemas.microsoft.com/office/drawing/2014/main" id="{786ED6B3-D395-430F-924A-6266119A1325}"/>
              </a:ext>
            </a:extLst>
          </p:cNvPr>
          <p:cNvSpPr>
            <a:spLocks noGrp="1"/>
          </p:cNvSpPr>
          <p:nvPr>
            <p:ph sz="half" idx="2"/>
          </p:nvPr>
        </p:nvSpPr>
        <p:spPr/>
        <p:txBody>
          <a:bodyPr>
            <a:normAutofit/>
          </a:bodyPr>
          <a:lstStyle/>
          <a:p>
            <a:pPr marL="0" indent="0">
              <a:buNone/>
            </a:pPr>
            <a:r>
              <a:rPr lang="en-GB" dirty="0"/>
              <a:t>UK Active:</a:t>
            </a:r>
          </a:p>
          <a:p>
            <a:pPr lvl="1"/>
            <a:r>
              <a:rPr lang="en-GB" sz="2200" dirty="0"/>
              <a:t>Guidance on facilities and using external providers - </a:t>
            </a:r>
            <a:r>
              <a:rPr lang="en-GB" sz="2200" dirty="0">
                <a:hlinkClick r:id="rId5">
                  <a:extLst>
                    <a:ext uri="{A12FA001-AC4F-418D-AE19-62706E023703}">
                      <ahyp:hlinkClr xmlns:ahyp="http://schemas.microsoft.com/office/drawing/2018/hyperlinkcolor" val="tx"/>
                    </a:ext>
                  </a:extLst>
                </a:hlinkClick>
              </a:rPr>
              <a:t>https://www.ukactive.com/covid-19/</a:t>
            </a:r>
            <a:r>
              <a:rPr lang="en-GB" sz="2200" dirty="0"/>
              <a:t> </a:t>
            </a:r>
          </a:p>
          <a:p>
            <a:pPr lvl="1"/>
            <a:endParaRPr lang="en-GB" dirty="0"/>
          </a:p>
          <a:p>
            <a:endParaRPr lang="en-GB" dirty="0"/>
          </a:p>
        </p:txBody>
      </p:sp>
      <p:sp>
        <p:nvSpPr>
          <p:cNvPr id="7" name="TextBox 6">
            <a:extLst>
              <a:ext uri="{FF2B5EF4-FFF2-40B4-BE49-F238E27FC236}">
                <a16:creationId xmlns:a16="http://schemas.microsoft.com/office/drawing/2014/main" id="{317ECB67-544E-489F-9479-2D35ADD75A06}"/>
              </a:ext>
            </a:extLst>
          </p:cNvPr>
          <p:cNvSpPr txBox="1"/>
          <p:nvPr/>
        </p:nvSpPr>
        <p:spPr>
          <a:xfrm>
            <a:off x="511718" y="604478"/>
            <a:ext cx="9489531"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rPr>
              <a:t>Additional support from national partners</a:t>
            </a:r>
          </a:p>
        </p:txBody>
      </p:sp>
    </p:spTree>
    <p:extLst>
      <p:ext uri="{BB962C8B-B14F-4D97-AF65-F5344CB8AC3E}">
        <p14:creationId xmlns:p14="http://schemas.microsoft.com/office/powerpoint/2010/main" val="317093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A53C20A-A4A5-4EB5-86C2-6F397AE57A9F}"/>
              </a:ext>
            </a:extLst>
          </p:cNvPr>
          <p:cNvSpPr txBox="1"/>
          <p:nvPr/>
        </p:nvSpPr>
        <p:spPr>
          <a:xfrm>
            <a:off x="839788" y="457200"/>
            <a:ext cx="9755822" cy="754380"/>
          </a:xfrm>
          <a:prstGeom prst="rect">
            <a:avLst/>
          </a:prstGeom>
        </p:spPr>
        <p:txBody>
          <a:bodyPr vert="horz" lIns="91440" tIns="45720" rIns="91440" bIns="45720" rtlCol="0" anchor="b">
            <a:noAutofit/>
          </a:bodyPr>
          <a:lstStyle/>
          <a:p>
            <a:pPr marL="0" marR="0" lvl="0" indent="0" fontAlgn="auto">
              <a:lnSpc>
                <a:spcPct val="90000"/>
              </a:lnSpc>
              <a:spcBef>
                <a:spcPct val="0"/>
              </a:spcBef>
              <a:spcAft>
                <a:spcPts val="600"/>
              </a:spcAft>
              <a:buClrTx/>
              <a:buSzTx/>
              <a:tabLst/>
              <a:defRPr/>
            </a:pPr>
            <a:r>
              <a:rPr kumimoji="0" lang="en-US" sz="4400" i="0" u="none" strike="noStrike" cap="none" spc="0" normalizeH="0" baseline="0" noProof="0" dirty="0">
                <a:ln>
                  <a:noFill/>
                </a:ln>
                <a:effectLst/>
                <a:uLnTx/>
                <a:uFillTx/>
                <a:latin typeface="+mj-lt"/>
                <a:ea typeface="+mj-ea"/>
                <a:cs typeface="+mj-cs"/>
              </a:rPr>
              <a:t>The benefits of physical activity </a:t>
            </a:r>
          </a:p>
        </p:txBody>
      </p:sp>
      <p:sp>
        <p:nvSpPr>
          <p:cNvPr id="10" name="TextBox 9">
            <a:extLst>
              <a:ext uri="{FF2B5EF4-FFF2-40B4-BE49-F238E27FC236}">
                <a16:creationId xmlns:a16="http://schemas.microsoft.com/office/drawing/2014/main" id="{FD575E3A-97CF-7D47-B887-88E888A9FA0E}"/>
              </a:ext>
            </a:extLst>
          </p:cNvPr>
          <p:cNvSpPr txBox="1"/>
          <p:nvPr/>
        </p:nvSpPr>
        <p:spPr>
          <a:xfrm>
            <a:off x="669765" y="2095500"/>
            <a:ext cx="5919630" cy="4330700"/>
          </a:xfrm>
          <a:prstGeom prst="rect">
            <a:avLst/>
          </a:prstGeom>
        </p:spPr>
        <p:txBody>
          <a:bodyPr vert="horz" lIns="91440" tIns="45720" rIns="91440" bIns="45720" rtlCol="0">
            <a:normAutofit/>
          </a:bodyPr>
          <a:lstStyle/>
          <a:p>
            <a:pPr marL="342900" marR="0" lvl="0" indent="-228600" fontAlgn="auto">
              <a:lnSpc>
                <a:spcPct val="90000"/>
              </a:lnSpc>
              <a:spcBef>
                <a:spcPts val="1000"/>
              </a:spcBef>
              <a:spcAft>
                <a:spcPts val="0"/>
              </a:spcAft>
              <a:buClrTx/>
              <a:buSzTx/>
              <a:buFont typeface="Arial" panose="020B0604020202020204" pitchFamily="34" charset="0"/>
              <a:buChar char="•"/>
              <a:tabLst>
                <a:tab pos="457200" algn="l"/>
              </a:tabLst>
              <a:defRPr/>
            </a:pPr>
            <a:r>
              <a:rPr kumimoji="0" lang="en-GB" sz="2200" b="0" i="0" u="none" strike="noStrike" cap="none" spc="0" normalizeH="0" baseline="0" noProof="0" dirty="0">
                <a:ln>
                  <a:noFill/>
                </a:ln>
                <a:effectLst/>
                <a:uLnTx/>
                <a:uFillTx/>
              </a:rPr>
              <a:t>Improved cardiovascular fitness </a:t>
            </a:r>
          </a:p>
          <a:p>
            <a:pPr marL="342900" marR="0" lvl="0" indent="-228600" fontAlgn="auto">
              <a:lnSpc>
                <a:spcPct val="90000"/>
              </a:lnSpc>
              <a:spcBef>
                <a:spcPts val="1000"/>
              </a:spcBef>
              <a:spcAft>
                <a:spcPts val="0"/>
              </a:spcAft>
              <a:buClrTx/>
              <a:buSzTx/>
              <a:buFont typeface="Arial" panose="020B0604020202020204" pitchFamily="34" charset="0"/>
              <a:buChar char="•"/>
              <a:tabLst>
                <a:tab pos="457200" algn="l"/>
              </a:tabLst>
              <a:defRPr/>
            </a:pPr>
            <a:r>
              <a:rPr kumimoji="0" lang="en-GB" sz="2200" b="0" i="0" u="none" strike="noStrike" cap="none" spc="0" normalizeH="0" baseline="0" noProof="0" dirty="0">
                <a:ln>
                  <a:noFill/>
                </a:ln>
                <a:effectLst/>
                <a:uLnTx/>
                <a:uFillTx/>
              </a:rPr>
              <a:t>20-35% lower risk of cardiovascular disease including coronary heart disease, stroke and improved cholesterol profiles </a:t>
            </a:r>
          </a:p>
          <a:p>
            <a:pPr marL="342900" marR="0" lvl="0" indent="-228600" fontAlgn="auto">
              <a:lnSpc>
                <a:spcPct val="90000"/>
              </a:lnSpc>
              <a:spcBef>
                <a:spcPts val="1000"/>
              </a:spcBef>
              <a:spcAft>
                <a:spcPts val="0"/>
              </a:spcAft>
              <a:buClrTx/>
              <a:buSzTx/>
              <a:buFont typeface="Arial" panose="020B0604020202020204" pitchFamily="34" charset="0"/>
              <a:buChar char="•"/>
              <a:tabLst>
                <a:tab pos="457200" algn="l"/>
              </a:tabLst>
              <a:defRPr/>
            </a:pPr>
            <a:r>
              <a:rPr kumimoji="0" lang="en-GB" sz="2200" b="0" i="0" u="none" strike="noStrike" cap="none" spc="0" normalizeH="0" baseline="0" noProof="0" dirty="0">
                <a:ln>
                  <a:noFill/>
                </a:ln>
                <a:effectLst/>
                <a:uLnTx/>
                <a:uFillTx/>
              </a:rPr>
              <a:t>Decreased risk of early onset type 2 diabetes </a:t>
            </a:r>
          </a:p>
          <a:p>
            <a:pPr marL="342900" marR="0" lvl="0" indent="-228600" fontAlgn="auto">
              <a:lnSpc>
                <a:spcPct val="90000"/>
              </a:lnSpc>
              <a:spcBef>
                <a:spcPts val="1000"/>
              </a:spcBef>
              <a:spcAft>
                <a:spcPts val="0"/>
              </a:spcAft>
              <a:buClrTx/>
              <a:buSzTx/>
              <a:buFont typeface="Arial" panose="020B0604020202020204" pitchFamily="34" charset="0"/>
              <a:buChar char="•"/>
              <a:tabLst>
                <a:tab pos="457200" algn="l"/>
              </a:tabLst>
              <a:defRPr/>
            </a:pPr>
            <a:r>
              <a:rPr kumimoji="0" lang="en-GB" sz="2200" b="0" i="0" u="none" strike="noStrike" cap="none" spc="0" normalizeH="0" baseline="0" noProof="0" dirty="0">
                <a:ln>
                  <a:noFill/>
                </a:ln>
                <a:effectLst/>
                <a:uLnTx/>
                <a:uFillTx/>
              </a:rPr>
              <a:t>Improved bone health </a:t>
            </a:r>
          </a:p>
          <a:p>
            <a:pPr marL="342900" marR="0" lvl="0" indent="-228600" fontAlgn="auto">
              <a:lnSpc>
                <a:spcPct val="90000"/>
              </a:lnSpc>
              <a:spcBef>
                <a:spcPts val="1000"/>
              </a:spcBef>
              <a:spcAft>
                <a:spcPts val="0"/>
              </a:spcAft>
              <a:buClrTx/>
              <a:buSzTx/>
              <a:buFont typeface="Arial" panose="020B0604020202020204" pitchFamily="34" charset="0"/>
              <a:buChar char="•"/>
              <a:tabLst>
                <a:tab pos="457200" algn="l"/>
              </a:tabLst>
              <a:defRPr/>
            </a:pPr>
            <a:r>
              <a:rPr kumimoji="0" lang="en-GB" sz="2200" b="0" i="0" u="none" strike="noStrike" cap="none" spc="0" normalizeH="0" baseline="0" noProof="0" dirty="0">
                <a:ln>
                  <a:noFill/>
                </a:ln>
                <a:effectLst/>
                <a:uLnTx/>
                <a:uFillTx/>
              </a:rPr>
              <a:t>Reduced body fat and maintaining a healthy weight</a:t>
            </a:r>
          </a:p>
          <a:p>
            <a:pPr marL="342900" marR="0" lvl="0" indent="-228600" fontAlgn="auto">
              <a:lnSpc>
                <a:spcPct val="90000"/>
              </a:lnSpc>
              <a:spcBef>
                <a:spcPts val="1000"/>
              </a:spcBef>
              <a:spcAft>
                <a:spcPts val="0"/>
              </a:spcAft>
              <a:buClrTx/>
              <a:buSzTx/>
              <a:buFont typeface="Arial" panose="020B0604020202020204" pitchFamily="34" charset="0"/>
              <a:buChar char="•"/>
              <a:tabLst>
                <a:tab pos="457200" algn="l"/>
              </a:tabLst>
              <a:defRPr/>
            </a:pPr>
            <a:r>
              <a:rPr kumimoji="0" lang="en-GB" sz="2200" b="0" i="0" u="none" strike="noStrike" cap="none" spc="0" normalizeH="0" baseline="0" noProof="0" dirty="0">
                <a:ln>
                  <a:noFill/>
                </a:ln>
                <a:effectLst/>
                <a:uLnTx/>
                <a:uFillTx/>
              </a:rPr>
              <a:t>Stronger muscles</a:t>
            </a:r>
          </a:p>
          <a:p>
            <a:pPr marL="342900" marR="0" lvl="0" indent="-228600" fontAlgn="auto">
              <a:lnSpc>
                <a:spcPct val="90000"/>
              </a:lnSpc>
              <a:spcBef>
                <a:spcPts val="1000"/>
              </a:spcBef>
              <a:spcAft>
                <a:spcPts val="0"/>
              </a:spcAft>
              <a:buClrTx/>
              <a:buSzTx/>
              <a:buFont typeface="Arial" panose="020B0604020202020204" pitchFamily="34" charset="0"/>
              <a:buChar char="•"/>
              <a:tabLst>
                <a:tab pos="457200" algn="l"/>
              </a:tabLst>
              <a:defRPr/>
            </a:pPr>
            <a:r>
              <a:rPr kumimoji="0" lang="en-US" sz="2200" b="0" i="0" u="none" strike="noStrike" cap="none" spc="0" normalizeH="0" baseline="0" noProof="0" dirty="0">
                <a:ln>
                  <a:noFill/>
                </a:ln>
                <a:effectLst/>
                <a:uLnTx/>
                <a:uFillTx/>
              </a:rPr>
              <a:t>Promote healthy growth and development</a:t>
            </a:r>
            <a:endParaRPr kumimoji="0" lang="en-GB" sz="2200" b="0" i="0" u="none" strike="noStrike" cap="none" spc="0" normalizeH="0" baseline="0" noProof="0" dirty="0">
              <a:ln>
                <a:noFill/>
              </a:ln>
              <a:effectLst/>
              <a:uLnTx/>
              <a:uFillTx/>
            </a:endParaRPr>
          </a:p>
        </p:txBody>
      </p:sp>
      <p:sp>
        <p:nvSpPr>
          <p:cNvPr id="15" name="Text Placeholder 3">
            <a:extLst>
              <a:ext uri="{FF2B5EF4-FFF2-40B4-BE49-F238E27FC236}">
                <a16:creationId xmlns:a16="http://schemas.microsoft.com/office/drawing/2014/main" id="{FEE51B80-E165-4A18-BA4E-968B0CB38F31}"/>
              </a:ext>
            </a:extLst>
          </p:cNvPr>
          <p:cNvSpPr>
            <a:spLocks noGrp="1"/>
          </p:cNvSpPr>
          <p:nvPr>
            <p:ph type="body" sz="half" idx="4294967295"/>
          </p:nvPr>
        </p:nvSpPr>
        <p:spPr>
          <a:xfrm>
            <a:off x="994410" y="1341120"/>
            <a:ext cx="3932238" cy="754380"/>
          </a:xfrm>
        </p:spPr>
        <p:txBody>
          <a:bodyPr>
            <a:normAutofit/>
          </a:bodyPr>
          <a:lstStyle/>
          <a:p>
            <a:pPr marL="0" indent="0">
              <a:buNone/>
            </a:pPr>
            <a:r>
              <a:rPr lang="en-US" b="1" dirty="0"/>
              <a:t>Physical health</a:t>
            </a:r>
          </a:p>
        </p:txBody>
      </p:sp>
      <p:pic>
        <p:nvPicPr>
          <p:cNvPr id="3" name="Picture 2" descr="A picture containing person, guitar&#10;&#10;Description automatically generated">
            <a:extLst>
              <a:ext uri="{FF2B5EF4-FFF2-40B4-BE49-F238E27FC236}">
                <a16:creationId xmlns:a16="http://schemas.microsoft.com/office/drawing/2014/main" id="{97BB2CEE-F972-47EE-836D-729F0EC9C5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4040" y="1280160"/>
            <a:ext cx="4871720" cy="4871720"/>
          </a:xfrm>
          <a:prstGeom prst="rect">
            <a:avLst/>
          </a:prstGeom>
        </p:spPr>
      </p:pic>
    </p:spTree>
    <p:extLst>
      <p:ext uri="{BB962C8B-B14F-4D97-AF65-F5344CB8AC3E}">
        <p14:creationId xmlns:p14="http://schemas.microsoft.com/office/powerpoint/2010/main" val="7867114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517D02B-3FD5-431C-9AF9-CCE582D8A450}"/>
              </a:ext>
            </a:extLst>
          </p:cNvPr>
          <p:cNvSpPr txBox="1">
            <a:spLocks/>
          </p:cNvSpPr>
          <p:nvPr/>
        </p:nvSpPr>
        <p:spPr>
          <a:xfrm>
            <a:off x="838200" y="1825625"/>
            <a:ext cx="5181600" cy="41366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altLang="en-US" sz="2400" dirty="0">
                <a:latin typeface="+mj-lt"/>
                <a:ea typeface="Open Sans" panose="020B0604020202020204" charset="0"/>
                <a:cs typeface="Open Sans" panose="020B0604020202020204" charset="0"/>
              </a:rPr>
              <a:t>Stephen Hulme</a:t>
            </a:r>
          </a:p>
          <a:p>
            <a:pPr marL="0" indent="0" algn="ctr">
              <a:buFont typeface="Arial" panose="020B0604020202020204" pitchFamily="34" charset="0"/>
              <a:buNone/>
            </a:pPr>
            <a:r>
              <a:rPr lang="en-GB" altLang="en-US" sz="2000" dirty="0">
                <a:latin typeface="+mj-lt"/>
                <a:ea typeface="Open Sans" panose="020B0604020202020204" charset="0"/>
                <a:cs typeface="Open Sans" panose="020B0604020202020204" charset="0"/>
                <a:hlinkClick r:id="rId3">
                  <a:extLst>
                    <a:ext uri="{A12FA001-AC4F-418D-AE19-62706E023703}">
                      <ahyp:hlinkClr xmlns:ahyp="http://schemas.microsoft.com/office/drawing/2018/hyperlinkcolor" val="tx"/>
                    </a:ext>
                  </a:extLst>
                </a:hlinkClick>
              </a:rPr>
              <a:t>stephen.hulme@activenorfolk.org</a:t>
            </a:r>
            <a:br>
              <a:rPr lang="en-GB" altLang="en-US" sz="2400" dirty="0">
                <a:latin typeface="+mj-lt"/>
                <a:ea typeface="Open Sans" panose="020B0604020202020204" charset="0"/>
                <a:cs typeface="Open Sans" panose="020B0604020202020204" charset="0"/>
              </a:rPr>
            </a:br>
            <a:endParaRPr lang="en-GB" altLang="en-US" sz="2400" dirty="0">
              <a:latin typeface="+mj-lt"/>
              <a:ea typeface="Open Sans" panose="020B0604020202020204" charset="0"/>
              <a:cs typeface="Open Sans" panose="020B0604020202020204" charset="0"/>
            </a:endParaRPr>
          </a:p>
          <a:p>
            <a:pPr marL="0" indent="0" algn="ctr">
              <a:buFont typeface="Arial" panose="020B0604020202020204" pitchFamily="34" charset="0"/>
              <a:buNone/>
            </a:pPr>
            <a:r>
              <a:rPr lang="en-GB" altLang="en-US" sz="2400" dirty="0">
                <a:latin typeface="+mj-lt"/>
                <a:ea typeface="Open Sans" panose="020B0604020202020204" charset="0"/>
                <a:cs typeface="Open Sans" panose="020B0604020202020204" charset="0"/>
              </a:rPr>
              <a:t>Jo Thompson</a:t>
            </a:r>
          </a:p>
          <a:p>
            <a:pPr marL="0" indent="0" algn="ctr">
              <a:buFont typeface="Arial" panose="020B0604020202020204" pitchFamily="34" charset="0"/>
              <a:buNone/>
            </a:pPr>
            <a:r>
              <a:rPr lang="en-GB" altLang="en-US" sz="2000" dirty="0">
                <a:latin typeface="+mj-lt"/>
                <a:ea typeface="Open Sans" panose="020B0604020202020204" charset="0"/>
                <a:cs typeface="Open Sans" panose="020B0604020202020204" charset="0"/>
                <a:hlinkClick r:id="rId4">
                  <a:extLst>
                    <a:ext uri="{A12FA001-AC4F-418D-AE19-62706E023703}">
                      <ahyp:hlinkClr xmlns:ahyp="http://schemas.microsoft.com/office/drawing/2018/hyperlinkcolor" val="tx"/>
                    </a:ext>
                  </a:extLst>
                </a:hlinkClick>
              </a:rPr>
              <a:t>joanne.thompson@activenorfolk.org</a:t>
            </a:r>
            <a:br>
              <a:rPr lang="en-GB" altLang="en-US" sz="2400" dirty="0">
                <a:latin typeface="+mj-lt"/>
                <a:ea typeface="Open Sans" panose="020B0604020202020204" charset="0"/>
                <a:cs typeface="Open Sans" panose="020B0604020202020204" charset="0"/>
              </a:rPr>
            </a:br>
            <a:endParaRPr lang="en-GB" altLang="en-US" sz="2400" dirty="0">
              <a:latin typeface="+mj-lt"/>
              <a:ea typeface="Open Sans" panose="020B0604020202020204" charset="0"/>
              <a:cs typeface="Open Sans" panose="020B0604020202020204" charset="0"/>
            </a:endParaRPr>
          </a:p>
          <a:p>
            <a:pPr marL="0" indent="0" algn="ctr">
              <a:buFont typeface="Arial" panose="020B0604020202020204" pitchFamily="34" charset="0"/>
              <a:buNone/>
            </a:pPr>
            <a:r>
              <a:rPr lang="en-GB" altLang="en-US" sz="2400" dirty="0">
                <a:latin typeface="+mj-lt"/>
                <a:ea typeface="Open Sans" panose="020B0604020202020204" charset="0"/>
                <a:cs typeface="Open Sans" panose="020B0604020202020204" charset="0"/>
              </a:rPr>
              <a:t>01603 732381</a:t>
            </a:r>
          </a:p>
          <a:p>
            <a:pPr marL="0" indent="0" algn="ctr">
              <a:buFont typeface="Arial" panose="020B0604020202020204" pitchFamily="34" charset="0"/>
              <a:buNone/>
            </a:pPr>
            <a:r>
              <a:rPr lang="en-GB" altLang="en-US" sz="2400" dirty="0">
                <a:latin typeface="+mj-lt"/>
                <a:ea typeface="Open Sans" panose="020B0604020202020204" charset="0"/>
                <a:cs typeface="Open Sans" panose="020B0604020202020204" charset="0"/>
                <a:hlinkClick r:id="rId5">
                  <a:extLst>
                    <a:ext uri="{A12FA001-AC4F-418D-AE19-62706E023703}">
                      <ahyp:hlinkClr xmlns:ahyp="http://schemas.microsoft.com/office/drawing/2018/hyperlinkcolor" val="tx"/>
                    </a:ext>
                  </a:extLst>
                </a:hlinkClick>
              </a:rPr>
              <a:t>https://www.activenorfolk.org/pe-sport-premium</a:t>
            </a:r>
            <a:endParaRPr lang="en-GB" altLang="en-US" sz="2400" dirty="0">
              <a:latin typeface="+mj-lt"/>
              <a:ea typeface="Open Sans" panose="020B0604020202020204" charset="0"/>
              <a:cs typeface="Open Sans" panose="020B0604020202020204" charset="0"/>
            </a:endParaRPr>
          </a:p>
          <a:p>
            <a:pPr marL="0" indent="0">
              <a:buFont typeface="Arial" panose="020B0604020202020204" pitchFamily="34" charset="0"/>
              <a:buNone/>
            </a:pPr>
            <a:endParaRPr lang="en-GB" sz="2400" dirty="0">
              <a:latin typeface="+mj-lt"/>
            </a:endParaRPr>
          </a:p>
        </p:txBody>
      </p:sp>
      <p:sp>
        <p:nvSpPr>
          <p:cNvPr id="6" name="Title 3">
            <a:extLst>
              <a:ext uri="{FF2B5EF4-FFF2-40B4-BE49-F238E27FC236}">
                <a16:creationId xmlns:a16="http://schemas.microsoft.com/office/drawing/2014/main" id="{EAAB4007-AB96-4DC3-A109-7895DC155D63}"/>
              </a:ext>
            </a:extLst>
          </p:cNvPr>
          <p:cNvSpPr>
            <a:spLocks noGrp="1"/>
          </p:cNvSpPr>
          <p:nvPr>
            <p:ph type="title"/>
          </p:nvPr>
        </p:nvSpPr>
        <p:spPr>
          <a:xfrm>
            <a:off x="838200" y="365125"/>
            <a:ext cx="10515600" cy="1325563"/>
          </a:xfrm>
        </p:spPr>
        <p:txBody>
          <a:bodyPr/>
          <a:lstStyle/>
          <a:p>
            <a:r>
              <a:rPr lang="en-GB" dirty="0"/>
              <a:t>Get in touch</a:t>
            </a:r>
          </a:p>
        </p:txBody>
      </p:sp>
      <p:pic>
        <p:nvPicPr>
          <p:cNvPr id="7" name="Picture 6">
            <a:extLst>
              <a:ext uri="{FF2B5EF4-FFF2-40B4-BE49-F238E27FC236}">
                <a16:creationId xmlns:a16="http://schemas.microsoft.com/office/drawing/2014/main" id="{873628B8-0A2C-4791-B612-60A7E97254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33388" y="1690688"/>
            <a:ext cx="5070348" cy="33802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887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F1E3C6-56B9-5347-A413-056B11D43E89}"/>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400" i="0" u="none" strike="noStrike" cap="none" spc="0" normalizeH="0" baseline="0" noProof="0" dirty="0">
                <a:ln>
                  <a:noFill/>
                </a:ln>
                <a:effectLst/>
                <a:uLnTx/>
                <a:uFillTx/>
                <a:latin typeface="+mj-lt"/>
                <a:ea typeface="+mj-ea"/>
                <a:cs typeface="+mj-cs"/>
              </a:rPr>
              <a:t>Health &amp; relationships curriculum</a:t>
            </a:r>
          </a:p>
        </p:txBody>
      </p:sp>
      <p:pic>
        <p:nvPicPr>
          <p:cNvPr id="6" name="Picture 5">
            <a:extLst>
              <a:ext uri="{FF2B5EF4-FFF2-40B4-BE49-F238E27FC236}">
                <a16:creationId xmlns:a16="http://schemas.microsoft.com/office/drawing/2014/main" id="{3CFF3549-0743-42C7-A955-CF5BD0EB7B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5330" y="1589220"/>
            <a:ext cx="10515600" cy="4032815"/>
          </a:xfrm>
          <a:prstGeom prst="rect">
            <a:avLst/>
          </a:prstGeom>
          <a:noFill/>
        </p:spPr>
      </p:pic>
    </p:spTree>
    <p:extLst>
      <p:ext uri="{BB962C8B-B14F-4D97-AF65-F5344CB8AC3E}">
        <p14:creationId xmlns:p14="http://schemas.microsoft.com/office/powerpoint/2010/main" val="132567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88C35B-FAA9-DF40-A898-B4AC39381F9B}"/>
              </a:ext>
            </a:extLst>
          </p:cNvPr>
          <p:cNvSpPr txBox="1"/>
          <p:nvPr/>
        </p:nvSpPr>
        <p:spPr>
          <a:xfrm>
            <a:off x="839788" y="457200"/>
            <a:ext cx="8818562" cy="845820"/>
          </a:xfrm>
          <a:prstGeom prst="rect">
            <a:avLst/>
          </a:prstGeom>
        </p:spPr>
        <p:txBody>
          <a:bodyPr vert="horz" lIns="91440" tIns="45720" rIns="91440" bIns="45720" rtlCol="0" anchor="b">
            <a:noAutofit/>
          </a:bodyPr>
          <a:lstStyle/>
          <a:p>
            <a:pPr marL="0" marR="0" lvl="0" indent="0" fontAlgn="auto">
              <a:lnSpc>
                <a:spcPct val="90000"/>
              </a:lnSpc>
              <a:spcBef>
                <a:spcPct val="0"/>
              </a:spcBef>
              <a:spcAft>
                <a:spcPts val="600"/>
              </a:spcAft>
              <a:buClrTx/>
              <a:buSzTx/>
              <a:tabLst/>
              <a:defRPr/>
            </a:pPr>
            <a:r>
              <a:rPr kumimoji="0" lang="en-US" sz="4400" i="0" u="none" strike="noStrike" cap="none" spc="0" normalizeH="0" baseline="0" noProof="0" dirty="0">
                <a:ln>
                  <a:noFill/>
                </a:ln>
                <a:effectLst/>
                <a:uLnTx/>
                <a:uFillTx/>
                <a:latin typeface="+mj-lt"/>
                <a:ea typeface="+mj-ea"/>
                <a:cs typeface="+mj-cs"/>
              </a:rPr>
              <a:t>The benefits of physical activity</a:t>
            </a:r>
          </a:p>
        </p:txBody>
      </p:sp>
      <p:sp>
        <p:nvSpPr>
          <p:cNvPr id="7" name="TextBox 6">
            <a:extLst>
              <a:ext uri="{FF2B5EF4-FFF2-40B4-BE49-F238E27FC236}">
                <a16:creationId xmlns:a16="http://schemas.microsoft.com/office/drawing/2014/main" id="{1D249C8A-4CE5-2948-A588-6625521D65B0}"/>
              </a:ext>
            </a:extLst>
          </p:cNvPr>
          <p:cNvSpPr txBox="1"/>
          <p:nvPr/>
        </p:nvSpPr>
        <p:spPr>
          <a:xfrm>
            <a:off x="969328" y="2404746"/>
            <a:ext cx="7641272" cy="2590165"/>
          </a:xfrm>
          <a:prstGeom prst="rect">
            <a:avLst/>
          </a:prstGeom>
        </p:spPr>
        <p:txBody>
          <a:bodyPr vert="horz" lIns="91440" tIns="45720" rIns="91440" bIns="45720" rtlCol="0">
            <a:normAutofit/>
          </a:bodyPr>
          <a:lstStyle/>
          <a:p>
            <a:pPr marL="342900" marR="0" lvl="0" indent="-228600" fontAlgn="auto">
              <a:lnSpc>
                <a:spcPct val="90000"/>
              </a:lnSpc>
              <a:spcBef>
                <a:spcPts val="1000"/>
              </a:spcBef>
              <a:spcAft>
                <a:spcPts val="0"/>
              </a:spcAft>
              <a:buClrTx/>
              <a:buSzTx/>
              <a:buFont typeface="Arial" panose="020B0604020202020204" pitchFamily="34" charset="0"/>
              <a:buChar char="•"/>
              <a:tabLst>
                <a:tab pos="457200" algn="l"/>
              </a:tabLst>
              <a:defRPr/>
            </a:pPr>
            <a:r>
              <a:rPr kumimoji="0" lang="en-GB" sz="2200" b="0" i="0" u="none" strike="noStrike" cap="none" spc="0" normalizeH="0" baseline="0" noProof="0" dirty="0">
                <a:ln>
                  <a:noFill/>
                </a:ln>
                <a:effectLst/>
                <a:uLnTx/>
                <a:uFillTx/>
              </a:rPr>
              <a:t>Improved social interaction and integration </a:t>
            </a:r>
          </a:p>
          <a:p>
            <a:pPr marL="342900" marR="0" lvl="0" indent="-228600" fontAlgn="auto">
              <a:lnSpc>
                <a:spcPct val="90000"/>
              </a:lnSpc>
              <a:spcBef>
                <a:spcPts val="1000"/>
              </a:spcBef>
              <a:spcAft>
                <a:spcPts val="0"/>
              </a:spcAft>
              <a:buClrTx/>
              <a:buSzTx/>
              <a:buFont typeface="Arial" panose="020B0604020202020204" pitchFamily="34" charset="0"/>
              <a:buChar char="•"/>
              <a:tabLst>
                <a:tab pos="457200" algn="l"/>
              </a:tabLst>
              <a:defRPr/>
            </a:pPr>
            <a:r>
              <a:rPr kumimoji="0" lang="en-GB" sz="2200" b="0" i="0" u="none" strike="noStrike" cap="none" spc="0" normalizeH="0" baseline="0" noProof="0" dirty="0">
                <a:ln>
                  <a:noFill/>
                </a:ln>
                <a:effectLst/>
                <a:uLnTx/>
                <a:uFillTx/>
              </a:rPr>
              <a:t>Raised aspirations</a:t>
            </a:r>
          </a:p>
          <a:p>
            <a:pPr marL="342900" marR="0" lvl="0" indent="-228600" fontAlgn="auto">
              <a:lnSpc>
                <a:spcPct val="90000"/>
              </a:lnSpc>
              <a:spcBef>
                <a:spcPts val="1000"/>
              </a:spcBef>
              <a:spcAft>
                <a:spcPts val="0"/>
              </a:spcAft>
              <a:buClrTx/>
              <a:buSzTx/>
              <a:buFont typeface="Arial" panose="020B0604020202020204" pitchFamily="34" charset="0"/>
              <a:buChar char="•"/>
              <a:tabLst>
                <a:tab pos="457200" algn="l"/>
              </a:tabLst>
              <a:defRPr/>
            </a:pPr>
            <a:r>
              <a:rPr kumimoji="0" lang="en-GB" sz="2200" b="0" i="0" u="none" strike="noStrike" cap="none" spc="0" normalizeH="0" baseline="0" noProof="0" dirty="0">
                <a:ln>
                  <a:noFill/>
                </a:ln>
                <a:effectLst/>
                <a:uLnTx/>
                <a:uFillTx/>
              </a:rPr>
              <a:t>Enhanced leadership </a:t>
            </a:r>
          </a:p>
          <a:p>
            <a:pPr marL="342900" marR="0" lvl="0" indent="-228600" fontAlgn="auto">
              <a:lnSpc>
                <a:spcPct val="90000"/>
              </a:lnSpc>
              <a:spcBef>
                <a:spcPts val="1000"/>
              </a:spcBef>
              <a:spcAft>
                <a:spcPts val="0"/>
              </a:spcAft>
              <a:buClrTx/>
              <a:buSzTx/>
              <a:buFont typeface="Arial" panose="020B0604020202020204" pitchFamily="34" charset="0"/>
              <a:buChar char="•"/>
              <a:tabLst>
                <a:tab pos="457200" algn="l"/>
              </a:tabLst>
              <a:defRPr/>
            </a:pPr>
            <a:r>
              <a:rPr kumimoji="0" lang="en-GB" sz="2200" b="0" i="0" u="none" strike="noStrike" cap="none" spc="0" normalizeH="0" baseline="0" noProof="0" dirty="0">
                <a:ln>
                  <a:noFill/>
                </a:ln>
                <a:effectLst/>
                <a:uLnTx/>
                <a:uFillTx/>
              </a:rPr>
              <a:t>Improved communication skills </a:t>
            </a:r>
          </a:p>
          <a:p>
            <a:pPr marL="342900" marR="0" lvl="0" indent="-228600" fontAlgn="auto">
              <a:lnSpc>
                <a:spcPct val="90000"/>
              </a:lnSpc>
              <a:spcBef>
                <a:spcPts val="1000"/>
              </a:spcBef>
              <a:spcAft>
                <a:spcPts val="0"/>
              </a:spcAft>
              <a:buClrTx/>
              <a:buSzTx/>
              <a:buFont typeface="Arial" panose="020B0604020202020204" pitchFamily="34" charset="0"/>
              <a:buChar char="•"/>
              <a:tabLst>
                <a:tab pos="457200" algn="l"/>
              </a:tabLst>
              <a:defRPr/>
            </a:pPr>
            <a:r>
              <a:rPr kumimoji="0" lang="en-GB" sz="2200" b="0" i="0" u="none" strike="noStrike" cap="none" spc="0" normalizeH="0" baseline="0" noProof="0" dirty="0">
                <a:ln>
                  <a:noFill/>
                </a:ln>
                <a:effectLst/>
                <a:uLnTx/>
                <a:uFillTx/>
              </a:rPr>
              <a:t>Positive behaviours – fairness, equality</a:t>
            </a:r>
          </a:p>
          <a:p>
            <a:pPr marL="342900" marR="0" lvl="0" indent="-228600" fontAlgn="auto">
              <a:lnSpc>
                <a:spcPct val="90000"/>
              </a:lnSpc>
              <a:spcBef>
                <a:spcPts val="1000"/>
              </a:spcBef>
              <a:spcAft>
                <a:spcPts val="0"/>
              </a:spcAft>
              <a:buClrTx/>
              <a:buSzTx/>
              <a:buFont typeface="Arial" panose="020B0604020202020204" pitchFamily="34" charset="0"/>
              <a:buChar char="•"/>
              <a:tabLst>
                <a:tab pos="457200" algn="l"/>
              </a:tabLst>
              <a:defRPr/>
            </a:pPr>
            <a:r>
              <a:rPr kumimoji="0" lang="en-GB" sz="2200" b="0" i="0" u="none" strike="noStrike" cap="none" spc="0" normalizeH="0" baseline="0" noProof="0" dirty="0">
                <a:ln>
                  <a:noFill/>
                </a:ln>
                <a:effectLst/>
                <a:uLnTx/>
                <a:uFillTx/>
              </a:rPr>
              <a:t>Greater morality</a:t>
            </a:r>
          </a:p>
          <a:p>
            <a:pPr marL="0" marR="0" lvl="0" indent="-228600" fontAlgn="auto">
              <a:lnSpc>
                <a:spcPct val="90000"/>
              </a:lnSpc>
              <a:spcBef>
                <a:spcPts val="0"/>
              </a:spcBef>
              <a:spcAft>
                <a:spcPts val="0"/>
              </a:spcAft>
              <a:buClrTx/>
              <a:buSzTx/>
              <a:buFont typeface="Arial" panose="020B0604020202020204" pitchFamily="34" charset="0"/>
              <a:buChar char="•"/>
              <a:tabLst/>
              <a:defRPr/>
            </a:pPr>
            <a:endParaRPr kumimoji="0" lang="en-GB" sz="2200" b="0" i="0" u="none" strike="noStrike" cap="none" spc="0" normalizeH="0" baseline="0" noProof="0" dirty="0">
              <a:ln>
                <a:noFill/>
              </a:ln>
              <a:effectLst/>
              <a:uLnTx/>
              <a:uFillTx/>
            </a:endParaRPr>
          </a:p>
        </p:txBody>
      </p:sp>
      <p:sp>
        <p:nvSpPr>
          <p:cNvPr id="2" name="Rectangle 1">
            <a:extLst>
              <a:ext uri="{FF2B5EF4-FFF2-40B4-BE49-F238E27FC236}">
                <a16:creationId xmlns:a16="http://schemas.microsoft.com/office/drawing/2014/main" id="{89A34039-0593-466F-9F3D-85D5695C3B9A}"/>
              </a:ext>
            </a:extLst>
          </p:cNvPr>
          <p:cNvSpPr/>
          <p:nvPr/>
        </p:nvSpPr>
        <p:spPr>
          <a:xfrm>
            <a:off x="931228" y="1383030"/>
            <a:ext cx="5675312" cy="560070"/>
          </a:xfrm>
          <a:prstGeom prst="rect">
            <a:avLst/>
          </a:prstGeom>
        </p:spPr>
        <p:txBody>
          <a:bodyPr vert="horz" lIns="91440" tIns="45720" rIns="91440" bIns="45720" rtlCol="0">
            <a:noAutofit/>
          </a:bodyPr>
          <a:lstStyle/>
          <a:p>
            <a:pPr>
              <a:lnSpc>
                <a:spcPct val="90000"/>
              </a:lnSpc>
              <a:spcBef>
                <a:spcPts val="1000"/>
              </a:spcBef>
              <a:defRPr/>
            </a:pPr>
            <a:r>
              <a:rPr lang="en-US" sz="2800" b="1" kern="1200" dirty="0">
                <a:latin typeface="+mn-lt"/>
                <a:ea typeface="+mn-ea"/>
                <a:cs typeface="+mn-cs"/>
              </a:rPr>
              <a:t>Personal and social development</a:t>
            </a:r>
          </a:p>
        </p:txBody>
      </p:sp>
      <p:sp>
        <p:nvSpPr>
          <p:cNvPr id="3" name="Rectangle: Top Corners One Rounded and One Snipped 2">
            <a:extLst>
              <a:ext uri="{FF2B5EF4-FFF2-40B4-BE49-F238E27FC236}">
                <a16:creationId xmlns:a16="http://schemas.microsoft.com/office/drawing/2014/main" id="{F3CE80B3-2443-45D1-80B6-5FB4D0F40A71}"/>
              </a:ext>
            </a:extLst>
          </p:cNvPr>
          <p:cNvSpPr/>
          <p:nvPr/>
        </p:nvSpPr>
        <p:spPr>
          <a:xfrm>
            <a:off x="7299960" y="2160106"/>
            <a:ext cx="4481223" cy="3051974"/>
          </a:xfrm>
          <a:prstGeom prst="snipRoundRect">
            <a:avLst>
              <a:gd name="adj1" fmla="val 16667"/>
              <a:gd name="adj2" fmla="val 0"/>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35920059"/>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SportEngland19">
      <a:dk1>
        <a:srgbClr val="000000"/>
      </a:dk1>
      <a:lt1>
        <a:srgbClr val="FFFFFF"/>
      </a:lt1>
      <a:dk2>
        <a:srgbClr val="0072D6"/>
      </a:dk2>
      <a:lt2>
        <a:srgbClr val="E7E6E6"/>
      </a:lt2>
      <a:accent1>
        <a:srgbClr val="003F69"/>
      </a:accent1>
      <a:accent2>
        <a:srgbClr val="E31B49"/>
      </a:accent2>
      <a:accent3>
        <a:srgbClr val="0072D6"/>
      </a:accent3>
      <a:accent4>
        <a:srgbClr val="994F91"/>
      </a:accent4>
      <a:accent5>
        <a:srgbClr val="019C78"/>
      </a:accent5>
      <a:accent6>
        <a:srgbClr val="FE6105"/>
      </a:accent6>
      <a:hlink>
        <a:srgbClr val="0072D6"/>
      </a:hlink>
      <a:folHlink>
        <a:srgbClr val="003F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1_AN">
  <a:themeElements>
    <a:clrScheme name="Active Norfolk">
      <a:dk1>
        <a:srgbClr val="1F3864"/>
      </a:dk1>
      <a:lt1>
        <a:srgbClr val="FFFFFF"/>
      </a:lt1>
      <a:dk2>
        <a:srgbClr val="1F3864"/>
      </a:dk2>
      <a:lt2>
        <a:srgbClr val="D9E2F3"/>
      </a:lt2>
      <a:accent1>
        <a:srgbClr val="7F7F7F"/>
      </a:accent1>
      <a:accent2>
        <a:srgbClr val="D6DCE4"/>
      </a:accent2>
      <a:accent3>
        <a:srgbClr val="C5E0B3"/>
      </a:accent3>
      <a:accent4>
        <a:srgbClr val="FFFFFF"/>
      </a:accent4>
      <a:accent5>
        <a:srgbClr val="8496B0"/>
      </a:accent5>
      <a:accent6>
        <a:srgbClr val="DAECFE"/>
      </a:accent6>
      <a:hlink>
        <a:srgbClr val="FFFFFF"/>
      </a:hlink>
      <a:folHlink>
        <a:srgbClr val="5C8F3A"/>
      </a:folHlink>
    </a:clrScheme>
    <a:fontScheme name="Active Norfolk fonts">
      <a:majorFont>
        <a:latin typeface="DM Sans Medium"/>
        <a:ea typeface=""/>
        <a:cs typeface=""/>
      </a:majorFont>
      <a:minorFont>
        <a:latin typeface="Quest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4495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1_AN" id="{C14BC2C7-B76A-463E-8003-FD507B570283}" vid="{E57FE69A-6724-4CC1-BE66-202069D578E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13634</Words>
  <Application>Microsoft Office PowerPoint</Application>
  <PresentationFormat>Widescreen</PresentationFormat>
  <Paragraphs>1007</Paragraphs>
  <Slides>70</Slides>
  <Notes>70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70</vt:i4>
      </vt:variant>
    </vt:vector>
  </HeadingPairs>
  <TitlesOfParts>
    <vt:vector size="86" baseType="lpstr">
      <vt:lpstr>Poppins SemiBold</vt:lpstr>
      <vt:lpstr>Calibri</vt:lpstr>
      <vt:lpstr>Symbol</vt:lpstr>
      <vt:lpstr>DM Sans Medium</vt:lpstr>
      <vt:lpstr>Bebas Neue</vt:lpstr>
      <vt:lpstr>Poppins Light</vt:lpstr>
      <vt:lpstr>Open Sans Light</vt:lpstr>
      <vt:lpstr>Poppins</vt:lpstr>
      <vt:lpstr>Open Sans Semibold</vt:lpstr>
      <vt:lpstr>Calibri Light</vt:lpstr>
      <vt:lpstr>Arial</vt:lpstr>
      <vt:lpstr>Open Sans</vt:lpstr>
      <vt:lpstr>Questrial</vt:lpstr>
      <vt:lpstr>3_Office Theme</vt:lpstr>
      <vt:lpstr>Custom Design</vt:lpstr>
      <vt:lpstr>Theme1_AN</vt:lpstr>
      <vt:lpstr>PowerPoint Presentation</vt:lpstr>
      <vt:lpstr>PowerPoint Presentation</vt:lpstr>
      <vt:lpstr>PowerPoint Presentation</vt:lpstr>
      <vt:lpstr>How can physical activity help my pupils’ outcomes?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did physical activity habits change during lockdown?</vt:lpstr>
      <vt:lpstr>Activity levels were lower in lockdown</vt:lpstr>
      <vt:lpstr>Lockdown led to unprecedented disruption &amp; behavior change in physical activity</vt:lpstr>
      <vt:lpstr>Around 1 in 14 (7%) children aged 7 – 16 say they did nothing at all to stay active in lockdown.</vt:lpstr>
      <vt:lpstr>What's contributing to lower activity levels?</vt:lpstr>
      <vt:lpstr>PowerPoint Presentation</vt:lpstr>
      <vt:lpstr>There are reasons to be cheerful</vt:lpstr>
      <vt:lpstr>PowerPoint Presentation</vt:lpstr>
      <vt:lpstr>PowerPoint Presentation</vt:lpstr>
      <vt:lpstr>Get in touch</vt:lpstr>
      <vt:lpstr>PowerPoint Presentation</vt:lpstr>
      <vt:lpstr>Modules Overview</vt:lpstr>
      <vt:lpstr>PowerPoint Presentation</vt:lpstr>
      <vt:lpstr>PowerPoint Presentation</vt:lpstr>
      <vt:lpstr>We advocate the benefits of physical activity with:</vt:lpstr>
      <vt:lpstr>PE and Sport Premium is here for the next year and still has a terrible name… </vt:lpstr>
      <vt:lpstr>PowerPoint Presentation</vt:lpstr>
      <vt:lpstr>Improving activity levels gives our pupils:</vt:lpstr>
      <vt:lpstr>PowerPoint Presentation</vt:lpstr>
      <vt:lpstr>Purpose of Funding</vt:lpstr>
      <vt:lpstr>5 key indicators that schools should expect to see improvement across:</vt:lpstr>
      <vt:lpstr>The funding should be used to:</vt:lpstr>
      <vt:lpstr>PowerPoint Presentation</vt:lpstr>
      <vt:lpstr>PowerPoint Presentation</vt:lpstr>
      <vt:lpstr>PowerPoint Presentation</vt:lpstr>
      <vt:lpstr>PowerPoint Presentation</vt:lpstr>
      <vt:lpstr>Swimming</vt:lpstr>
      <vt:lpstr>Accountability</vt:lpstr>
      <vt:lpstr>PowerPoint Presentation</vt:lpstr>
      <vt:lpstr>Best practice website reporting:</vt:lpstr>
      <vt:lpstr>Summary</vt:lpstr>
      <vt:lpstr>PowerPoint Presentation</vt:lpstr>
      <vt:lpstr>Get in touch</vt:lpstr>
      <vt:lpstr>PowerPoint Presentation</vt:lpstr>
      <vt:lpstr>PowerPoint Presentation</vt:lpstr>
      <vt:lpstr>PowerPoint Presentation</vt:lpstr>
      <vt:lpstr>PowerPoint Presentation</vt:lpstr>
      <vt:lpstr>We advocate the benefits of physical activity with: </vt:lpstr>
      <vt:lpstr>PE and Sport Premium is still a terrible name…ignore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are your target groups? - Engaging the disengaged</vt:lpstr>
      <vt:lpstr>Engaging the disengaged</vt:lpstr>
      <vt:lpstr>PowerPoint Presentation</vt:lpstr>
      <vt:lpstr>Considerations</vt:lpstr>
      <vt:lpstr>PowerPoint Presentation</vt:lpstr>
      <vt:lpstr>PowerPoint Presentation</vt:lpstr>
      <vt:lpstr>Summary of the 3 modules</vt:lpstr>
      <vt:lpstr>PowerPoint Presentation</vt:lpstr>
      <vt:lpstr>PowerPoint Presentation</vt:lpstr>
      <vt:lpstr>PowerPoint Presentation</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Kristen</dc:creator>
  <cp:lastModifiedBy>Hall, Kristen</cp:lastModifiedBy>
  <cp:revision>28</cp:revision>
  <dcterms:created xsi:type="dcterms:W3CDTF">2021-04-01T11:03:55Z</dcterms:created>
  <dcterms:modified xsi:type="dcterms:W3CDTF">2021-04-13T20:28:24Z</dcterms:modified>
</cp:coreProperties>
</file>